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73" r:id="rId1"/>
  </p:sldMasterIdLst>
  <p:notesMasterIdLst>
    <p:notesMasterId r:id="rId28"/>
  </p:notesMasterIdLst>
  <p:sldIdLst>
    <p:sldId id="256" r:id="rId2"/>
    <p:sldId id="309" r:id="rId3"/>
    <p:sldId id="394" r:id="rId4"/>
    <p:sldId id="706" r:id="rId5"/>
    <p:sldId id="354" r:id="rId6"/>
    <p:sldId id="665" r:id="rId7"/>
    <p:sldId id="712" r:id="rId8"/>
    <p:sldId id="698" r:id="rId9"/>
    <p:sldId id="713" r:id="rId10"/>
    <p:sldId id="714" r:id="rId11"/>
    <p:sldId id="715" r:id="rId12"/>
    <p:sldId id="716" r:id="rId13"/>
    <p:sldId id="717" r:id="rId14"/>
    <p:sldId id="718" r:id="rId15"/>
    <p:sldId id="719" r:id="rId16"/>
    <p:sldId id="721" r:id="rId17"/>
    <p:sldId id="720" r:id="rId18"/>
    <p:sldId id="722" r:id="rId19"/>
    <p:sldId id="723" r:id="rId20"/>
    <p:sldId id="724" r:id="rId21"/>
    <p:sldId id="725" r:id="rId22"/>
    <p:sldId id="664" r:id="rId23"/>
    <p:sldId id="260" r:id="rId24"/>
    <p:sldId id="355" r:id="rId25"/>
    <p:sldId id="310" r:id="rId26"/>
    <p:sldId id="336"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2"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3482"/>
    <a:srgbClr val="4590B8"/>
    <a:srgbClr val="969FA7"/>
    <a:srgbClr val="3B4044"/>
    <a:srgbClr val="A8C5E7"/>
    <a:srgbClr val="A4C1E5"/>
    <a:srgbClr val="1A3260"/>
    <a:srgbClr val="CFDBE6"/>
    <a:srgbClr val="E9EEF3"/>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93" autoAdjust="0"/>
    <p:restoredTop sz="93708" autoAdjust="0"/>
  </p:normalViewPr>
  <p:slideViewPr>
    <p:cSldViewPr snapToGrid="0">
      <p:cViewPr varScale="1">
        <p:scale>
          <a:sx n="107" d="100"/>
          <a:sy n="107" d="100"/>
        </p:scale>
        <p:origin x="138" y="126"/>
      </p:cViewPr>
      <p:guideLst>
        <p:guide orient="horz" pos="2160"/>
        <p:guide pos="3888"/>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313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B3F2BE-D93B-464E-B48E-7F82413BEB26}" type="datetimeFigureOut">
              <a:rPr lang="en-US" smtClean="0"/>
              <a:t>10/14/2020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DA4CFE-DE5E-4318-8044-BDA9EA3BB33F}" type="slidenum">
              <a:rPr lang="en-US" smtClean="0"/>
              <a:t>‹#›</a:t>
            </a:fld>
            <a:endParaRPr lang="en-US"/>
          </a:p>
        </p:txBody>
      </p:sp>
    </p:spTree>
    <p:extLst>
      <p:ext uri="{BB962C8B-B14F-4D97-AF65-F5344CB8AC3E}">
        <p14:creationId xmlns:p14="http://schemas.microsoft.com/office/powerpoint/2010/main" val="152091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49FB46-D4D1-403E-8367-9AB6D2EA4B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903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0">
              <a:buNone/>
            </a:pPr>
            <a:endParaRPr lang="en-US" sz="1200" b="0"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844A72-4522-1A42-9BD4-A41594639B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814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0">
              <a:buNone/>
            </a:pPr>
            <a:endParaRPr lang="en-US" sz="1200" b="0"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844A72-4522-1A42-9BD4-A41594639B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164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0">
              <a:buNone/>
            </a:pPr>
            <a:endParaRPr lang="en-US" sz="1200" b="0"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844A72-4522-1A42-9BD4-A41594639B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635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0">
              <a:buNone/>
            </a:pPr>
            <a:endParaRPr lang="en-US" sz="1200" b="0"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844A72-4522-1A42-9BD4-A41594639B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196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0">
              <a:buNone/>
            </a:pPr>
            <a:endParaRPr lang="en-US" sz="1200" b="0"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844A72-4522-1A42-9BD4-A41594639B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998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0">
              <a:buNone/>
            </a:pPr>
            <a:endParaRPr lang="en-US" sz="1200" b="0"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844A72-4522-1A42-9BD4-A41594639B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373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0">
              <a:buNone/>
            </a:pPr>
            <a:endParaRPr lang="en-US" sz="1200" b="0"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844A72-4522-1A42-9BD4-A41594639B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95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0">
              <a:buNone/>
            </a:pPr>
            <a:endParaRPr lang="en-US" sz="1200" b="0"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844A72-4522-1A42-9BD4-A41594639B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737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0">
              <a:buNone/>
            </a:pPr>
            <a:endParaRPr lang="en-US" sz="1200" b="0"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844A72-4522-1A42-9BD4-A41594639B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197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0">
              <a:buNone/>
            </a:pPr>
            <a:endParaRPr lang="en-US" sz="1200" b="0"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844A72-4522-1A42-9BD4-A41594639B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672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844A72-4522-1A42-9BD4-A41594639B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6540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0">
              <a:buNone/>
            </a:pPr>
            <a:endParaRPr lang="en-US" sz="1200" b="0"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844A72-4522-1A42-9BD4-A41594639B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294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0">
              <a:buNone/>
            </a:pPr>
            <a:endParaRPr lang="en-US" sz="1200" b="0"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844A72-4522-1A42-9BD4-A41594639B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8975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0">
              <a:buNone/>
            </a:pPr>
            <a:endParaRPr lang="en-US" sz="1200" b="0" i="1"/>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844A72-4522-1A42-9BD4-A41594639B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157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0">
              <a:buNone/>
            </a:pPr>
            <a:endParaRPr lang="en-US" sz="1200" b="0" i="1"/>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844A72-4522-1A42-9BD4-A41594639B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8565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0">
              <a:buNone/>
            </a:pPr>
            <a:endParaRPr lang="en-US" sz="1200" b="0" i="1"/>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844A72-4522-1A42-9BD4-A41594639B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975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0">
              <a:buNone/>
            </a:pPr>
            <a:endParaRPr lang="en-US" sz="1200" b="0" i="1"/>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844A72-4522-1A42-9BD4-A41594639B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9039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0">
              <a:buNone/>
            </a:pPr>
            <a:r>
              <a:rPr lang="de-DE" sz="1200" b="1" dirty="0"/>
              <a:t>Sara—to add script here?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844A72-4522-1A42-9BD4-A41594639B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585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0">
              <a:buNone/>
            </a:pPr>
            <a:endParaRPr lang="de-DE" sz="1200"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844A72-4522-1A42-9BD4-A41594639B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1742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0">
              <a:buNone/>
            </a:pPr>
            <a:endParaRPr lang="de-DE" sz="1200"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844A72-4522-1A42-9BD4-A41594639B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011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0">
              <a:buNone/>
            </a:pPr>
            <a:endParaRPr lang="en-US" sz="1200" b="0" i="1"/>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844A72-4522-1A42-9BD4-A41594639B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4914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0">
              <a:buNone/>
            </a:pPr>
            <a:endParaRPr lang="en-US" sz="1200" b="0"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844A72-4522-1A42-9BD4-A41594639B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997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0">
              <a:buNone/>
            </a:pPr>
            <a:endParaRPr lang="en-US" sz="1200" b="0"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844A72-4522-1A42-9BD4-A41594639B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323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0">
              <a:buNone/>
            </a:pPr>
            <a:endParaRPr lang="en-US" sz="1200" b="0"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844A72-4522-1A42-9BD4-A41594639B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5416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24C428-FFF2-482A-A761-20DD9EA1A0D8}" type="datetime1">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522DA-4852-664A-9B96-6496C1EE5D5B}" type="slidenum">
              <a:rPr lang="en-US" smtClean="0"/>
              <a:t>‹#›</a:t>
            </a:fld>
            <a:endParaRPr lang="en-US"/>
          </a:p>
        </p:txBody>
      </p:sp>
    </p:spTree>
    <p:extLst>
      <p:ext uri="{BB962C8B-B14F-4D97-AF65-F5344CB8AC3E}">
        <p14:creationId xmlns:p14="http://schemas.microsoft.com/office/powerpoint/2010/main" val="48262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3A47E-2147-424A-99E6-B7183F027602}" type="datetime1">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522DA-4852-664A-9B96-6496C1EE5D5B}" type="slidenum">
              <a:rPr lang="en-US" smtClean="0"/>
              <a:t>‹#›</a:t>
            </a:fld>
            <a:endParaRPr lang="en-US"/>
          </a:p>
        </p:txBody>
      </p:sp>
    </p:spTree>
    <p:extLst>
      <p:ext uri="{BB962C8B-B14F-4D97-AF65-F5344CB8AC3E}">
        <p14:creationId xmlns:p14="http://schemas.microsoft.com/office/powerpoint/2010/main" val="4138781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A13D1D-0005-4D55-BB96-15EB29BBE278}" type="datetime1">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522DA-4852-664A-9B96-6496C1EE5D5B}" type="slidenum">
              <a:rPr lang="en-US" smtClean="0"/>
              <a:t>‹#›</a:t>
            </a:fld>
            <a:endParaRPr lang="en-US"/>
          </a:p>
        </p:txBody>
      </p:sp>
    </p:spTree>
    <p:extLst>
      <p:ext uri="{BB962C8B-B14F-4D97-AF65-F5344CB8AC3E}">
        <p14:creationId xmlns:p14="http://schemas.microsoft.com/office/powerpoint/2010/main" val="2726747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E34BC52-EDD2-47C8-86CA-047D50D74919}" type="datetime1">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522DA-4852-664A-9B96-6496C1EE5D5B}" type="slidenum">
              <a:rPr lang="en-US" smtClean="0"/>
              <a:t>‹#›</a:t>
            </a:fld>
            <a:endParaRPr lang="en-US"/>
          </a:p>
        </p:txBody>
      </p:sp>
    </p:spTree>
    <p:extLst>
      <p:ext uri="{BB962C8B-B14F-4D97-AF65-F5344CB8AC3E}">
        <p14:creationId xmlns:p14="http://schemas.microsoft.com/office/powerpoint/2010/main" val="3420555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95BA45-86D4-46F8-8564-E5A95853B652}" type="datetime1">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522DA-4852-664A-9B96-6496C1EE5D5B}" type="slidenum">
              <a:rPr lang="en-US" smtClean="0"/>
              <a:t>‹#›</a:t>
            </a:fld>
            <a:endParaRPr lang="en-US"/>
          </a:p>
        </p:txBody>
      </p:sp>
    </p:spTree>
    <p:extLst>
      <p:ext uri="{BB962C8B-B14F-4D97-AF65-F5344CB8AC3E}">
        <p14:creationId xmlns:p14="http://schemas.microsoft.com/office/powerpoint/2010/main" val="4123879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6E4352-BD1E-4062-997A-3423B50092CF}" type="datetime1">
              <a:rPr lang="en-US" smtClean="0"/>
              <a:t>10/14/2020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C522DA-4852-664A-9B96-6496C1EE5D5B}" type="slidenum">
              <a:rPr lang="en-US" smtClean="0"/>
              <a:t>‹#›</a:t>
            </a:fld>
            <a:endParaRPr lang="en-US"/>
          </a:p>
        </p:txBody>
      </p:sp>
    </p:spTree>
    <p:extLst>
      <p:ext uri="{BB962C8B-B14F-4D97-AF65-F5344CB8AC3E}">
        <p14:creationId xmlns:p14="http://schemas.microsoft.com/office/powerpoint/2010/main" val="3689181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53348B-7319-4E76-93DC-D67807F9F80D}" type="datetime1">
              <a:rPr lang="en-US" smtClean="0"/>
              <a:t>10/14/2020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C522DA-4852-664A-9B96-6496C1EE5D5B}" type="slidenum">
              <a:rPr lang="en-US" smtClean="0"/>
              <a:t>‹#›</a:t>
            </a:fld>
            <a:endParaRPr lang="en-US"/>
          </a:p>
        </p:txBody>
      </p:sp>
    </p:spTree>
    <p:extLst>
      <p:ext uri="{BB962C8B-B14F-4D97-AF65-F5344CB8AC3E}">
        <p14:creationId xmlns:p14="http://schemas.microsoft.com/office/powerpoint/2010/main" val="4091915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F2AC09-4ED7-4581-A200-FE6D12EC2AA1}" type="datetime1">
              <a:rPr lang="en-US" smtClean="0"/>
              <a:t>10/14/2020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C522DA-4852-664A-9B96-6496C1EE5D5B}" type="slidenum">
              <a:rPr lang="en-US" smtClean="0"/>
              <a:t>‹#›</a:t>
            </a:fld>
            <a:endParaRPr lang="en-US"/>
          </a:p>
        </p:txBody>
      </p:sp>
    </p:spTree>
    <p:extLst>
      <p:ext uri="{BB962C8B-B14F-4D97-AF65-F5344CB8AC3E}">
        <p14:creationId xmlns:p14="http://schemas.microsoft.com/office/powerpoint/2010/main" val="4237539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2488E1-BA15-4263-BF7D-5B7F7EFA9E32}" type="datetime1">
              <a:rPr lang="en-US" smtClean="0"/>
              <a:t>10/14/2020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C522DA-4852-664A-9B96-6496C1EE5D5B}" type="slidenum">
              <a:rPr lang="en-US" smtClean="0"/>
              <a:t>‹#›</a:t>
            </a:fld>
            <a:endParaRPr lang="en-US"/>
          </a:p>
        </p:txBody>
      </p:sp>
    </p:spTree>
    <p:extLst>
      <p:ext uri="{BB962C8B-B14F-4D97-AF65-F5344CB8AC3E}">
        <p14:creationId xmlns:p14="http://schemas.microsoft.com/office/powerpoint/2010/main" val="1352106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3D3D6-9273-45F0-8556-F194BDA805D4}" type="datetime1">
              <a:rPr lang="en-US" smtClean="0"/>
              <a:t>10/14/2020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C522DA-4852-664A-9B96-6496C1EE5D5B}" type="slidenum">
              <a:rPr lang="en-US" smtClean="0"/>
              <a:t>‹#›</a:t>
            </a:fld>
            <a:endParaRPr lang="en-US"/>
          </a:p>
        </p:txBody>
      </p:sp>
    </p:spTree>
    <p:extLst>
      <p:ext uri="{BB962C8B-B14F-4D97-AF65-F5344CB8AC3E}">
        <p14:creationId xmlns:p14="http://schemas.microsoft.com/office/powerpoint/2010/main" val="319400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2E9181-B3F1-4A1F-AB90-2EA6CFBF6230}" type="datetime1">
              <a:rPr lang="en-US" smtClean="0"/>
              <a:t>10/14/2020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C522DA-4852-664A-9B96-6496C1EE5D5B}" type="slidenum">
              <a:rPr lang="en-US" smtClean="0"/>
              <a:t>‹#›</a:t>
            </a:fld>
            <a:endParaRPr lang="en-US"/>
          </a:p>
        </p:txBody>
      </p:sp>
    </p:spTree>
    <p:extLst>
      <p:ext uri="{BB962C8B-B14F-4D97-AF65-F5344CB8AC3E}">
        <p14:creationId xmlns:p14="http://schemas.microsoft.com/office/powerpoint/2010/main" val="1501715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3797FD-300A-42D1-892C-A52D14889F4D}" type="datetime1">
              <a:rPr lang="en-US" smtClean="0"/>
              <a:t>10/14/2020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C522DA-4852-664A-9B96-6496C1EE5D5B}" type="slidenum">
              <a:rPr lang="en-US" smtClean="0"/>
              <a:t>‹#›</a:t>
            </a:fld>
            <a:endParaRPr lang="en-US"/>
          </a:p>
        </p:txBody>
      </p:sp>
    </p:spTree>
    <p:extLst>
      <p:ext uri="{BB962C8B-B14F-4D97-AF65-F5344CB8AC3E}">
        <p14:creationId xmlns:p14="http://schemas.microsoft.com/office/powerpoint/2010/main" val="121039200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emf"/><Relationship Id="rId1" Type="http://schemas.openxmlformats.org/officeDocument/2006/relationships/slideLayout" Target="../slideLayouts/slideLayout2.xml"/><Relationship Id="rId5" Type="http://schemas.openxmlformats.org/officeDocument/2006/relationships/hyperlink" Target="https://twitter.com/Systems4Action" TargetMode="Externa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ucdenver.zoom.us/webinar/register/WN_WlLIEJkfQRKq2qZu75fZ4g" TargetMode="External"/><Relationship Id="rId4" Type="http://schemas.openxmlformats.org/officeDocument/2006/relationships/hyperlink" Target="https://ucdenver.zoom.us/webinar/register/WN_2bbQ7psnTiugoAZEHKIfsQ"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867" y="2298985"/>
            <a:ext cx="12124267" cy="4363172"/>
          </a:xfrm>
        </p:spPr>
        <p:txBody>
          <a:bodyPr>
            <a:normAutofit fontScale="90000"/>
          </a:bodyPr>
          <a:lstStyle/>
          <a:p>
            <a:br>
              <a:rPr lang="en-US" sz="5067" b="1" spc="240" dirty="0">
                <a:solidFill>
                  <a:srgbClr val="803585"/>
                </a:solidFill>
                <a:latin typeface="Arial" panose="020B0604020202020204" pitchFamily="34" charset="0"/>
                <a:cs typeface="Arial" panose="020B0604020202020204" pitchFamily="34" charset="0"/>
              </a:rPr>
            </a:br>
            <a:r>
              <a:rPr lang="en-US" sz="5067" b="1" spc="240" dirty="0">
                <a:solidFill>
                  <a:srgbClr val="803585"/>
                </a:solidFill>
                <a:latin typeface="Arial" panose="020B0604020202020204" pitchFamily="34" charset="0"/>
                <a:cs typeface="Arial" panose="020B0604020202020204" pitchFamily="34" charset="0"/>
              </a:rPr>
              <a:t>Connecting Vulnerable Seniors to Nutrition Assistance </a:t>
            </a:r>
            <a:br>
              <a:rPr lang="en-US" sz="5067" b="1" spc="240" dirty="0">
                <a:solidFill>
                  <a:srgbClr val="803585"/>
                </a:solidFill>
                <a:latin typeface="Arial" panose="020B0604020202020204" pitchFamily="34" charset="0"/>
                <a:cs typeface="Arial" panose="020B0604020202020204" pitchFamily="34" charset="0"/>
              </a:rPr>
            </a:br>
            <a:br>
              <a:rPr lang="en-US" sz="2933" b="1" spc="240" dirty="0">
                <a:solidFill>
                  <a:srgbClr val="803585"/>
                </a:solidFill>
                <a:latin typeface="Arial" panose="020B0604020202020204" pitchFamily="34" charset="0"/>
                <a:cs typeface="Arial" panose="020B0604020202020204" pitchFamily="34" charset="0"/>
              </a:rPr>
            </a:br>
            <a:br>
              <a:rPr lang="en-US" sz="2933" b="1" spc="240" dirty="0">
                <a:solidFill>
                  <a:srgbClr val="803585"/>
                </a:solidFill>
                <a:latin typeface="Arial" panose="020B0604020202020204" pitchFamily="34" charset="0"/>
                <a:cs typeface="Arial" panose="020B0604020202020204" pitchFamily="34" charset="0"/>
              </a:rPr>
            </a:br>
            <a:r>
              <a:rPr lang="en-US" sz="2667" i="1" dirty="0">
                <a:solidFill>
                  <a:schemeClr val="accent5">
                    <a:lumMod val="50000"/>
                  </a:schemeClr>
                </a:solidFill>
                <a:latin typeface="Arial" panose="020B0604020202020204" pitchFamily="34" charset="0"/>
                <a:cs typeface="Arial" panose="020B0604020202020204" pitchFamily="34" charset="0"/>
              </a:rPr>
              <a:t>Strategies to Achieve Alignment, Collaboration, and Synergy</a:t>
            </a:r>
            <a:br>
              <a:rPr lang="en-US" sz="2667" i="1" dirty="0">
                <a:solidFill>
                  <a:schemeClr val="accent5">
                    <a:lumMod val="50000"/>
                  </a:schemeClr>
                </a:solidFill>
                <a:latin typeface="Arial" panose="020B0604020202020204" pitchFamily="34" charset="0"/>
                <a:cs typeface="Arial" panose="020B0604020202020204" pitchFamily="34" charset="0"/>
              </a:rPr>
            </a:br>
            <a:r>
              <a:rPr lang="en-US" sz="2667" i="1" dirty="0">
                <a:solidFill>
                  <a:schemeClr val="accent5">
                    <a:lumMod val="50000"/>
                  </a:schemeClr>
                </a:solidFill>
                <a:latin typeface="Arial" panose="020B0604020202020204" pitchFamily="34" charset="0"/>
                <a:cs typeface="Arial" panose="020B0604020202020204" pitchFamily="34" charset="0"/>
              </a:rPr>
              <a:t> Across Delivery and Financing Systems</a:t>
            </a:r>
            <a:br>
              <a:rPr lang="en-US" sz="2933" b="1" dirty="0">
                <a:solidFill>
                  <a:srgbClr val="803585"/>
                </a:solidFill>
                <a:latin typeface="Arial" panose="020B0604020202020204" pitchFamily="34" charset="0"/>
                <a:cs typeface="Arial" panose="020B0604020202020204" pitchFamily="34" charset="0"/>
              </a:rPr>
            </a:br>
            <a:br>
              <a:rPr lang="en-US" sz="2000" i="1" dirty="0">
                <a:latin typeface="Arial" panose="020B0604020202020204" pitchFamily="34" charset="0"/>
                <a:cs typeface="Arial" panose="020B0604020202020204" pitchFamily="34" charset="0"/>
              </a:rPr>
            </a:br>
            <a:br>
              <a:rPr lang="en-US" sz="2000" i="1" dirty="0">
                <a:latin typeface="Arial" panose="020B0604020202020204" pitchFamily="34" charset="0"/>
                <a:cs typeface="Arial" panose="020B0604020202020204" pitchFamily="34" charset="0"/>
              </a:rPr>
            </a:br>
            <a:r>
              <a:rPr lang="en-US" sz="2933" i="1" dirty="0">
                <a:latin typeface="Arial" panose="020B0604020202020204" pitchFamily="34" charset="0"/>
                <a:cs typeface="Arial" panose="020B0604020202020204" pitchFamily="34" charset="0"/>
              </a:rPr>
              <a:t> </a:t>
            </a:r>
            <a:r>
              <a:rPr lang="en-US" sz="2667" dirty="0">
                <a:solidFill>
                  <a:schemeClr val="accent5">
                    <a:lumMod val="50000"/>
                  </a:schemeClr>
                </a:solidFill>
                <a:latin typeface="Arial" panose="020B0604020202020204" pitchFamily="34" charset="0"/>
                <a:cs typeface="Arial" panose="020B0604020202020204" pitchFamily="34" charset="0"/>
              </a:rPr>
              <a:t>Research-In-Progress Webinar</a:t>
            </a:r>
            <a:br>
              <a:rPr lang="en-US" sz="2667" dirty="0">
                <a:solidFill>
                  <a:schemeClr val="accent5">
                    <a:lumMod val="50000"/>
                  </a:schemeClr>
                </a:solidFill>
                <a:latin typeface="Arial" panose="020B0604020202020204" pitchFamily="34" charset="0"/>
                <a:cs typeface="Arial" panose="020B0604020202020204" pitchFamily="34" charset="0"/>
              </a:rPr>
            </a:br>
            <a:r>
              <a:rPr lang="en-US" sz="2667" dirty="0">
                <a:solidFill>
                  <a:schemeClr val="accent5">
                    <a:lumMod val="50000"/>
                  </a:schemeClr>
                </a:solidFill>
                <a:latin typeface="Arial" panose="020B0604020202020204" pitchFamily="34" charset="0"/>
                <a:cs typeface="Arial" panose="020B0604020202020204" pitchFamily="34" charset="0"/>
              </a:rPr>
              <a:t>October 14, 2020</a:t>
            </a:r>
            <a:br>
              <a:rPr lang="en-US" sz="2667" dirty="0">
                <a:solidFill>
                  <a:schemeClr val="accent5">
                    <a:lumMod val="50000"/>
                  </a:schemeClr>
                </a:solidFill>
                <a:latin typeface="Arial" panose="020B0604020202020204" pitchFamily="34" charset="0"/>
                <a:cs typeface="Arial" panose="020B0604020202020204" pitchFamily="34" charset="0"/>
              </a:rPr>
            </a:br>
            <a:r>
              <a:rPr lang="en-US" sz="2667" dirty="0">
                <a:solidFill>
                  <a:schemeClr val="accent5">
                    <a:lumMod val="50000"/>
                  </a:schemeClr>
                </a:solidFill>
                <a:latin typeface="Arial" panose="020B0604020202020204" pitchFamily="34" charset="0"/>
                <a:cs typeface="Arial" panose="020B0604020202020204" pitchFamily="34" charset="0"/>
              </a:rPr>
              <a:t>12-1pm ET</a:t>
            </a:r>
            <a:br>
              <a:rPr lang="en-US" sz="2400" i="1" dirty="0">
                <a:solidFill>
                  <a:schemeClr val="accent5">
                    <a:lumMod val="50000"/>
                  </a:schemeClr>
                </a:solidFill>
                <a:latin typeface="Arial"/>
                <a:cs typeface="Arial"/>
              </a:rPr>
            </a:br>
            <a:br>
              <a:rPr lang="en-US" sz="2000" dirty="0">
                <a:latin typeface="Arial"/>
                <a:cs typeface="Arial"/>
              </a:rPr>
            </a:br>
            <a:br>
              <a:rPr lang="en-US" sz="2000" dirty="0">
                <a:latin typeface="Arial"/>
                <a:cs typeface="Arial"/>
              </a:rPr>
            </a:br>
            <a:br>
              <a:rPr lang="en-US" sz="2000" dirty="0">
                <a:latin typeface="Arial"/>
                <a:cs typeface="Arial"/>
              </a:rPr>
            </a:br>
            <a:endParaRPr lang="en-US" sz="2000" dirty="0">
              <a:latin typeface="Arial"/>
              <a:cs typeface="Arial"/>
            </a:endParaRPr>
          </a:p>
        </p:txBody>
      </p:sp>
      <p:pic>
        <p:nvPicPr>
          <p:cNvPr id="4" name="Picture 3"/>
          <p:cNvPicPr>
            <a:picLocks noChangeAspect="1"/>
          </p:cNvPicPr>
          <p:nvPr/>
        </p:nvPicPr>
        <p:blipFill>
          <a:blip r:embed="rId4"/>
          <a:stretch>
            <a:fillRect/>
          </a:stretch>
        </p:blipFill>
        <p:spPr>
          <a:xfrm>
            <a:off x="8519105" y="5633264"/>
            <a:ext cx="3520831" cy="863152"/>
          </a:xfrm>
          <a:prstGeom prst="rect">
            <a:avLst/>
          </a:prstGeom>
        </p:spPr>
      </p:pic>
      <p:sp>
        <p:nvSpPr>
          <p:cNvPr id="6" name="Rectangle 5">
            <a:extLst>
              <a:ext uri="{FF2B5EF4-FFF2-40B4-BE49-F238E27FC236}">
                <a16:creationId xmlns:a16="http://schemas.microsoft.com/office/drawing/2014/main" id="{5052A5A7-F1DB-4CA0-8410-AFD995BA78DC}"/>
              </a:ext>
            </a:extLst>
          </p:cNvPr>
          <p:cNvSpPr/>
          <p:nvPr/>
        </p:nvSpPr>
        <p:spPr>
          <a:xfrm>
            <a:off x="0" y="0"/>
            <a:ext cx="12192000" cy="112606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pic>
        <p:nvPicPr>
          <p:cNvPr id="5" name="Picture 4" descr="A picture containing drawing&#10;&#10;Description automatically generated">
            <a:extLst>
              <a:ext uri="{FF2B5EF4-FFF2-40B4-BE49-F238E27FC236}">
                <a16:creationId xmlns:a16="http://schemas.microsoft.com/office/drawing/2014/main" id="{1BD21E9F-DFB3-420B-945D-7576F42F87BB}"/>
              </a:ext>
            </a:extLst>
          </p:cNvPr>
          <p:cNvPicPr>
            <a:picLocks noChangeAspect="1"/>
          </p:cNvPicPr>
          <p:nvPr/>
        </p:nvPicPr>
        <p:blipFill>
          <a:blip r:embed="rId5"/>
          <a:stretch>
            <a:fillRect/>
          </a:stretch>
        </p:blipFill>
        <p:spPr>
          <a:xfrm>
            <a:off x="237410" y="5035297"/>
            <a:ext cx="1596716" cy="1596716"/>
          </a:xfrm>
          <a:prstGeom prst="rect">
            <a:avLst/>
          </a:prstGeom>
        </p:spPr>
      </p:pic>
    </p:spTree>
    <p:extLst>
      <p:ext uri="{BB962C8B-B14F-4D97-AF65-F5344CB8AC3E}">
        <p14:creationId xmlns:p14="http://schemas.microsoft.com/office/powerpoint/2010/main" val="2666154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 r="-2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1586" y="97781"/>
            <a:ext cx="9913081" cy="757923"/>
          </a:xfrm>
        </p:spPr>
        <p:txBody>
          <a:bodyPr>
            <a:noAutofit/>
          </a:bodyPr>
          <a:lstStyle/>
          <a:p>
            <a:pPr algn="l"/>
            <a:r>
              <a:rPr lang="en-US" sz="3200" b="1" dirty="0">
                <a:solidFill>
                  <a:schemeClr val="bg1"/>
                </a:solidFill>
                <a:latin typeface="Arial"/>
                <a:cs typeface="Arial"/>
              </a:rPr>
              <a:t>UPMC Center for High-Value Health Care</a:t>
            </a:r>
          </a:p>
        </p:txBody>
      </p:sp>
      <p:sp>
        <p:nvSpPr>
          <p:cNvPr id="3" name="Footer Placeholder 2">
            <a:extLst>
              <a:ext uri="{FF2B5EF4-FFF2-40B4-BE49-F238E27FC236}">
                <a16:creationId xmlns:a16="http://schemas.microsoft.com/office/drawing/2014/main" id="{71116EC9-B568-458D-B820-F8C224D693AF}"/>
              </a:ext>
            </a:extLst>
          </p:cNvPr>
          <p:cNvSpPr>
            <a:spLocks noGrp="1"/>
          </p:cNvSpPr>
          <p:nvPr>
            <p:ph type="ftr" sz="quarter" idx="11"/>
          </p:nvPr>
        </p:nvSpPr>
        <p:spPr/>
        <p:txBody>
          <a:bodyPr/>
          <a:lstStyle/>
          <a:p>
            <a:fld id="{59B6D999-3678-434E-80E9-98C5112FC0EA}" type="slidenum">
              <a:rPr lang="en-US" smtClean="0"/>
              <a:t>10</a:t>
            </a:fld>
            <a:endParaRPr lang="en-US" dirty="0"/>
          </a:p>
        </p:txBody>
      </p:sp>
      <p:sp>
        <p:nvSpPr>
          <p:cNvPr id="5" name="Content Placeholder 1">
            <a:extLst>
              <a:ext uri="{FF2B5EF4-FFF2-40B4-BE49-F238E27FC236}">
                <a16:creationId xmlns:a16="http://schemas.microsoft.com/office/drawing/2014/main" id="{A0929AF1-635C-40EE-9B7C-FC83BB2D21D4}"/>
              </a:ext>
            </a:extLst>
          </p:cNvPr>
          <p:cNvSpPr txBox="1">
            <a:spLocks/>
          </p:cNvSpPr>
          <p:nvPr/>
        </p:nvSpPr>
        <p:spPr>
          <a:xfrm>
            <a:off x="78089" y="1088190"/>
            <a:ext cx="7116925" cy="6839833"/>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Arial" pitchFamily="34" charset="0"/>
                <a:ea typeface="ヒラギノ角ゴ Pro W3" charset="-128"/>
                <a:cs typeface="Arial" pitchFamily="34" charset="0"/>
              </a:defRPr>
            </a:lvl1pPr>
            <a:lvl2pPr marL="742950" indent="-285750" algn="l" rtl="0" eaLnBrk="1" fontAlgn="base" hangingPunct="1">
              <a:spcBef>
                <a:spcPct val="20000"/>
              </a:spcBef>
              <a:spcAft>
                <a:spcPct val="0"/>
              </a:spcAft>
              <a:buChar char="–"/>
              <a:defRPr sz="2000">
                <a:solidFill>
                  <a:schemeClr val="tx1"/>
                </a:solidFill>
                <a:latin typeface="Arial" pitchFamily="34" charset="0"/>
                <a:ea typeface="ヒラギノ角ゴ Pro W3" charset="-128"/>
                <a:cs typeface="Arial" pitchFamily="34" charset="0"/>
              </a:defRPr>
            </a:lvl2pPr>
            <a:lvl3pPr marL="1143000" indent="-228600" algn="l" rtl="0" eaLnBrk="1" fontAlgn="base" hangingPunct="1">
              <a:spcBef>
                <a:spcPct val="20000"/>
              </a:spcBef>
              <a:spcAft>
                <a:spcPct val="0"/>
              </a:spcAft>
              <a:buChar char="•"/>
              <a:defRPr sz="2000">
                <a:solidFill>
                  <a:schemeClr val="tx1"/>
                </a:solidFill>
                <a:latin typeface="Arial" pitchFamily="34" charset="0"/>
                <a:ea typeface="ＭＳ Ｐゴシック" pitchFamily="-109" charset="-128"/>
                <a:cs typeface="Arial" pitchFamily="34" charset="0"/>
              </a:defRPr>
            </a:lvl3pPr>
            <a:lvl4pPr marL="1600200" indent="-228600" algn="l" rtl="0" eaLnBrk="1" fontAlgn="base" hangingPunct="1">
              <a:spcBef>
                <a:spcPct val="20000"/>
              </a:spcBef>
              <a:spcAft>
                <a:spcPct val="0"/>
              </a:spcAft>
              <a:buChar char="–"/>
              <a:defRPr sz="1800">
                <a:solidFill>
                  <a:schemeClr val="tx1"/>
                </a:solidFill>
                <a:latin typeface="Arial" pitchFamily="34" charset="0"/>
                <a:ea typeface="ＭＳ Ｐゴシック" pitchFamily="-109" charset="-128"/>
                <a:cs typeface="Arial" pitchFamily="34" charset="0"/>
              </a:defRPr>
            </a:lvl4pPr>
            <a:lvl5pPr marL="2057400" indent="-228600" algn="l" rtl="0" eaLnBrk="1" fontAlgn="base" hangingPunct="1">
              <a:spcBef>
                <a:spcPct val="20000"/>
              </a:spcBef>
              <a:spcAft>
                <a:spcPct val="0"/>
              </a:spcAft>
              <a:buChar char="»"/>
              <a:defRPr sz="1800">
                <a:solidFill>
                  <a:schemeClr val="tx1"/>
                </a:solidFill>
                <a:latin typeface="Arial" pitchFamily="34" charset="0"/>
                <a:ea typeface="ＭＳ Ｐゴシック" pitchFamily="-109" charset="-128"/>
                <a:cs typeface="Arial" pitchFamily="34" charset="0"/>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685800" marR="0" lvl="0" indent="-685800" algn="l" defTabSz="1828800" rtl="0" eaLnBrk="1" fontAlgn="base" latinLnBrk="0" hangingPunct="1">
              <a:lnSpc>
                <a:spcPct val="100000"/>
              </a:lnSpc>
              <a:spcBef>
                <a:spcPct val="20000"/>
              </a:spcBef>
              <a:spcAft>
                <a:spcPct val="0"/>
              </a:spcAft>
              <a:buClrTx/>
              <a:buSzTx/>
              <a:buFontTx/>
              <a:buChar char="•"/>
              <a:tabLst/>
              <a:defRPr/>
            </a:pPr>
            <a:r>
              <a:rPr kumimoji="0" lang="en-US" b="0" i="0" u="none" strike="noStrike" kern="0" cap="none" spc="0" normalizeH="0" baseline="0" noProof="0" dirty="0">
                <a:ln>
                  <a:noFill/>
                </a:ln>
                <a:solidFill>
                  <a:srgbClr val="000000"/>
                </a:solidFill>
                <a:effectLst/>
                <a:uLnTx/>
                <a:uFillTx/>
                <a:latin typeface="Arial" pitchFamily="34" charset="0"/>
                <a:ea typeface="ヒラギノ角ゴ Pro W3" charset="-128"/>
                <a:cs typeface="Arial" pitchFamily="34" charset="0"/>
                <a:sym typeface="Gill Sans Light"/>
              </a:rPr>
              <a:t>Established in 2011 as a nonprofit research organization, owned by UPMC, housed within the UPMC ISD</a:t>
            </a:r>
          </a:p>
          <a:p>
            <a:pPr marL="685800" marR="0" lvl="0" indent="-685800" algn="l" defTabSz="1828800" rtl="0" eaLnBrk="1" fontAlgn="base" latinLnBrk="0" hangingPunct="1">
              <a:lnSpc>
                <a:spcPct val="100000"/>
              </a:lnSpc>
              <a:spcBef>
                <a:spcPct val="20000"/>
              </a:spcBef>
              <a:spcAft>
                <a:spcPct val="0"/>
              </a:spcAft>
              <a:buClrTx/>
              <a:buSzTx/>
              <a:buFontTx/>
              <a:buChar char="•"/>
              <a:tabLst/>
              <a:defRPr/>
            </a:pPr>
            <a:endParaRPr kumimoji="0" lang="en-US" b="0" i="0" u="none" strike="noStrike" kern="0" cap="none" spc="0" normalizeH="0" baseline="0" noProof="0" dirty="0">
              <a:ln>
                <a:noFill/>
              </a:ln>
              <a:solidFill>
                <a:srgbClr val="000000"/>
              </a:solidFill>
              <a:effectLst/>
              <a:uLnTx/>
              <a:uFillTx/>
              <a:latin typeface="Arial" pitchFamily="34" charset="0"/>
              <a:ea typeface="ヒラギノ角ゴ Pro W3" charset="-128"/>
              <a:cs typeface="Arial" pitchFamily="34" charset="0"/>
              <a:sym typeface="Gill Sans Light"/>
            </a:endParaRPr>
          </a:p>
          <a:p>
            <a:pPr marL="685800" marR="0" lvl="0" indent="-685800" algn="l" defTabSz="1828800" rtl="0" eaLnBrk="1" fontAlgn="base" latinLnBrk="0" hangingPunct="1">
              <a:lnSpc>
                <a:spcPct val="100000"/>
              </a:lnSpc>
              <a:spcBef>
                <a:spcPct val="20000"/>
              </a:spcBef>
              <a:spcAft>
                <a:spcPct val="0"/>
              </a:spcAft>
              <a:buClrTx/>
              <a:buSzTx/>
              <a:buFontTx/>
              <a:buChar char="•"/>
              <a:tabLst/>
              <a:defRPr/>
            </a:pPr>
            <a:r>
              <a:rPr kumimoji="0" lang="en-US" b="0" i="0" u="none" strike="noStrike" kern="0" cap="none" spc="0" normalizeH="0" baseline="0" noProof="0" dirty="0">
                <a:ln>
                  <a:noFill/>
                </a:ln>
                <a:solidFill>
                  <a:srgbClr val="000000"/>
                </a:solidFill>
                <a:effectLst/>
                <a:uLnTx/>
                <a:uFillTx/>
                <a:latin typeface="Arial" pitchFamily="34" charset="0"/>
                <a:ea typeface="ヒラギノ角ゴ Pro W3" charset="-128"/>
                <a:cs typeface="Arial" pitchFamily="34" charset="0"/>
                <a:sym typeface="Gill Sans Light"/>
              </a:rPr>
              <a:t>Goals</a:t>
            </a:r>
            <a:r>
              <a:rPr kumimoji="0" lang="en-US" sz="1800" b="0" i="0" u="none" strike="noStrike" kern="0" cap="none" spc="0" normalizeH="0" baseline="0" noProof="0" dirty="0">
                <a:ln>
                  <a:noFill/>
                </a:ln>
                <a:solidFill>
                  <a:srgbClr val="000000"/>
                </a:solidFill>
                <a:effectLst/>
                <a:uLnTx/>
                <a:uFillTx/>
                <a:latin typeface="Arial" pitchFamily="34" charset="0"/>
                <a:ea typeface="ヒラギノ角ゴ Pro W3" charset="-128"/>
                <a:cs typeface="Arial" pitchFamily="34" charset="0"/>
                <a:sym typeface="Gill Sans Light"/>
              </a:rPr>
              <a:t>:</a:t>
            </a:r>
          </a:p>
          <a:p>
            <a:pPr marL="1485900" marR="0" lvl="1" indent="-571500" algn="l" defTabSz="18288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Arial" pitchFamily="34" charset="0"/>
                <a:ea typeface="ヒラギノ角ゴ Pro W3" charset="-128"/>
                <a:cs typeface="Arial" pitchFamily="34" charset="0"/>
                <a:sym typeface="Gill Sans Light"/>
              </a:rPr>
              <a:t>Enhance visibility and promote innovation through </a:t>
            </a:r>
            <a:r>
              <a:rPr kumimoji="0" lang="en-US" sz="1800" b="1" i="0" u="none" strike="noStrike" kern="0" cap="none" spc="0" normalizeH="0" baseline="0" noProof="0" dirty="0">
                <a:ln>
                  <a:noFill/>
                </a:ln>
                <a:solidFill>
                  <a:srgbClr val="660066"/>
                </a:solidFill>
                <a:effectLst/>
                <a:uLnTx/>
                <a:uFillTx/>
                <a:latin typeface="Arial" pitchFamily="34" charset="0"/>
                <a:ea typeface="ヒラギノ角ゴ Pro W3" charset="-128"/>
                <a:cs typeface="Arial" pitchFamily="34" charset="0"/>
                <a:sym typeface="Gill Sans Light"/>
              </a:rPr>
              <a:t>externally-funded research</a:t>
            </a:r>
            <a:r>
              <a:rPr kumimoji="0" lang="en-US" sz="1800" b="0" i="0" u="none" strike="noStrike" kern="0" cap="none" spc="0" normalizeH="0" baseline="0" noProof="0" dirty="0">
                <a:ln>
                  <a:noFill/>
                </a:ln>
                <a:solidFill>
                  <a:srgbClr val="000000"/>
                </a:solidFill>
                <a:effectLst/>
                <a:uLnTx/>
                <a:uFillTx/>
                <a:latin typeface="Arial" pitchFamily="34" charset="0"/>
                <a:ea typeface="ヒラギノ角ゴ Pro W3" charset="-128"/>
                <a:cs typeface="Arial" pitchFamily="34" charset="0"/>
                <a:sym typeface="Gill Sans Light"/>
              </a:rPr>
              <a:t> that supports/ leverages ongoing work across the ISD</a:t>
            </a:r>
          </a:p>
          <a:p>
            <a:pPr marL="1485900" marR="0" lvl="1" indent="-571500" algn="l" defTabSz="1828800" rtl="0" eaLnBrk="1" fontAlgn="base" latinLnBrk="0" hangingPunct="1">
              <a:lnSpc>
                <a:spcPct val="10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rgbClr val="000000"/>
              </a:solidFill>
              <a:effectLst/>
              <a:uLnTx/>
              <a:uFillTx/>
              <a:latin typeface="Arial" pitchFamily="34" charset="0"/>
              <a:ea typeface="ヒラギノ角ゴ Pro W3" charset="-128"/>
              <a:cs typeface="Arial" pitchFamily="34" charset="0"/>
              <a:sym typeface="Gill Sans Light"/>
            </a:endParaRPr>
          </a:p>
          <a:p>
            <a:pPr marL="1485900" marR="0" lvl="1" indent="-571500" algn="l" defTabSz="18288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Arial" pitchFamily="34" charset="0"/>
                <a:ea typeface="ヒラギノ角ゴ Pro W3" charset="-128"/>
                <a:cs typeface="Arial" pitchFamily="34" charset="0"/>
                <a:sym typeface="Gill Sans Light"/>
              </a:rPr>
              <a:t>Support </a:t>
            </a:r>
            <a:r>
              <a:rPr kumimoji="0" lang="en-US" sz="1800" b="1" i="0" u="none" strike="noStrike" kern="0" cap="none" spc="0" normalizeH="0" baseline="0" noProof="0" dirty="0">
                <a:ln>
                  <a:noFill/>
                </a:ln>
                <a:solidFill>
                  <a:srgbClr val="660066"/>
                </a:solidFill>
                <a:effectLst/>
                <a:uLnTx/>
                <a:uFillTx/>
                <a:latin typeface="Arial" pitchFamily="34" charset="0"/>
                <a:ea typeface="ヒラギノ角ゴ Pro W3" charset="-128"/>
                <a:cs typeface="Arial" pitchFamily="34" charset="0"/>
                <a:sym typeface="Gill Sans Light"/>
              </a:rPr>
              <a:t>innovation and growth </a:t>
            </a:r>
            <a:r>
              <a:rPr kumimoji="0" lang="en-US" sz="1800" b="0" i="0" u="none" strike="noStrike" kern="0" cap="none" spc="0" normalizeH="0" baseline="0" noProof="0" dirty="0">
                <a:ln>
                  <a:noFill/>
                </a:ln>
                <a:solidFill>
                  <a:srgbClr val="000000"/>
                </a:solidFill>
                <a:effectLst/>
                <a:uLnTx/>
                <a:uFillTx/>
                <a:latin typeface="Arial" pitchFamily="34" charset="0"/>
                <a:ea typeface="ヒラギノ角ゴ Pro W3" charset="-128"/>
                <a:cs typeface="Arial" pitchFamily="34" charset="0"/>
                <a:sym typeface="Gill Sans Light"/>
              </a:rPr>
              <a:t>through a collaborative rapid cycle evaluation and learning process </a:t>
            </a:r>
          </a:p>
          <a:p>
            <a:pPr marL="1485900" marR="0" lvl="1" indent="-571500" algn="l" defTabSz="1828800" rtl="0" eaLnBrk="1" fontAlgn="base" latinLnBrk="0" hangingPunct="1">
              <a:lnSpc>
                <a:spcPct val="10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rgbClr val="000000"/>
              </a:solidFill>
              <a:effectLst/>
              <a:uLnTx/>
              <a:uFillTx/>
              <a:latin typeface="Arial" pitchFamily="34" charset="0"/>
              <a:ea typeface="ヒラギノ角ゴ Pro W3" charset="-128"/>
              <a:cs typeface="Arial" pitchFamily="34" charset="0"/>
              <a:sym typeface="Gill Sans Light"/>
            </a:endParaRPr>
          </a:p>
          <a:p>
            <a:pPr marL="1485900" marR="0" lvl="1" indent="-571500" algn="l" defTabSz="18288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Arial" pitchFamily="34" charset="0"/>
                <a:ea typeface="ヒラギノ角ゴ Pro W3" charset="-128"/>
                <a:cs typeface="Arial" pitchFamily="34" charset="0"/>
                <a:sym typeface="Gill Sans Light"/>
              </a:rPr>
              <a:t>Broadly </a:t>
            </a:r>
            <a:r>
              <a:rPr kumimoji="0" lang="en-US" sz="1800" b="1" i="0" u="none" strike="noStrike" kern="0" cap="none" spc="0" normalizeH="0" baseline="0" noProof="0" dirty="0">
                <a:ln>
                  <a:noFill/>
                </a:ln>
                <a:solidFill>
                  <a:srgbClr val="660066"/>
                </a:solidFill>
                <a:effectLst/>
                <a:uLnTx/>
                <a:uFillTx/>
                <a:latin typeface="Arial" pitchFamily="34" charset="0"/>
                <a:ea typeface="ヒラギノ角ゴ Pro W3" charset="-128"/>
                <a:cs typeface="Arial" pitchFamily="34" charset="0"/>
                <a:sym typeface="Gill Sans Light"/>
              </a:rPr>
              <a:t>disseminate findings </a:t>
            </a:r>
            <a:r>
              <a:rPr kumimoji="0" lang="en-US" sz="1800" b="0" i="0" u="none" strike="noStrike" kern="0" cap="none" spc="0" normalizeH="0" baseline="0" noProof="0" dirty="0">
                <a:ln>
                  <a:noFill/>
                </a:ln>
                <a:solidFill>
                  <a:srgbClr val="000000"/>
                </a:solidFill>
                <a:effectLst/>
                <a:uLnTx/>
                <a:uFillTx/>
                <a:latin typeface="Arial" pitchFamily="34" charset="0"/>
                <a:ea typeface="ヒラギノ角ゴ Pro W3" charset="-128"/>
                <a:cs typeface="Arial" pitchFamily="34" charset="0"/>
                <a:sym typeface="Gill Sans Light"/>
              </a:rPr>
              <a:t>through an active agenda of publication and presentations to spotlight UPMC’s unique IDFS value proposition </a:t>
            </a:r>
          </a:p>
          <a:p>
            <a:pPr marL="1485900" marR="0" lvl="1" indent="-571500" algn="l" defTabSz="1828800" rtl="0" eaLnBrk="1" fontAlgn="base" latinLnBrk="0" hangingPunct="1">
              <a:lnSpc>
                <a:spcPct val="10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rgbClr val="000000"/>
              </a:solidFill>
              <a:effectLst/>
              <a:uLnTx/>
              <a:uFillTx/>
              <a:latin typeface="Arial" pitchFamily="34" charset="0"/>
              <a:ea typeface="ヒラギノ角ゴ Pro W3" charset="-128"/>
              <a:cs typeface="Arial" pitchFamily="34" charset="0"/>
              <a:sym typeface="Gill Sans Light"/>
            </a:endParaRPr>
          </a:p>
          <a:p>
            <a:pPr marL="1485900" marR="0" lvl="1" indent="-571500" algn="l" defTabSz="1828800" rtl="0" eaLnBrk="1" fontAlgn="base" latinLnBrk="0" hangingPunct="1">
              <a:lnSpc>
                <a:spcPct val="100000"/>
              </a:lnSpc>
              <a:spcBef>
                <a:spcPct val="20000"/>
              </a:spcBef>
              <a:spcAft>
                <a:spcPct val="0"/>
              </a:spcAft>
              <a:buClrTx/>
              <a:buSzTx/>
              <a:buFontTx/>
              <a:buChar char="–"/>
              <a:tabLst/>
              <a:defRPr/>
            </a:pPr>
            <a:endParaRPr kumimoji="0" lang="en-US" sz="1600" b="0" i="0" u="none" strike="noStrike" kern="0" cap="none" spc="0" normalizeH="0" baseline="0" noProof="0" dirty="0">
              <a:ln>
                <a:noFill/>
              </a:ln>
              <a:solidFill>
                <a:srgbClr val="000000"/>
              </a:solidFill>
              <a:effectLst/>
              <a:uLnTx/>
              <a:uFillTx/>
              <a:latin typeface="Arial" pitchFamily="34" charset="0"/>
              <a:ea typeface="ヒラギノ角ゴ Pro W3" charset="-128"/>
              <a:cs typeface="Arial" pitchFamily="34" charset="0"/>
              <a:sym typeface="Gill Sans Light"/>
            </a:endParaRPr>
          </a:p>
          <a:p>
            <a:pPr marL="1485900" marR="0" lvl="1" indent="-571500" algn="l" defTabSz="1828800" rtl="0" eaLnBrk="1" fontAlgn="base" latinLnBrk="0" hangingPunct="1">
              <a:lnSpc>
                <a:spcPct val="100000"/>
              </a:lnSpc>
              <a:spcBef>
                <a:spcPct val="20000"/>
              </a:spcBef>
              <a:spcAft>
                <a:spcPct val="0"/>
              </a:spcAft>
              <a:buClrTx/>
              <a:buSzTx/>
              <a:buFontTx/>
              <a:buChar char="–"/>
              <a:tabLst/>
              <a:defRPr/>
            </a:pPr>
            <a:endParaRPr kumimoji="0" lang="en-US" sz="1600" b="0" i="0" u="none" strike="noStrike" kern="0" cap="none" spc="0" normalizeH="0" baseline="0" noProof="0" dirty="0">
              <a:ln>
                <a:noFill/>
              </a:ln>
              <a:solidFill>
                <a:srgbClr val="000000"/>
              </a:solidFill>
              <a:effectLst/>
              <a:uLnTx/>
              <a:uFillTx/>
              <a:latin typeface="Arial" pitchFamily="34" charset="0"/>
              <a:ea typeface="ヒラギノ角ゴ Pro W3" charset="-128"/>
              <a:cs typeface="Arial" pitchFamily="34" charset="0"/>
              <a:sym typeface="Gill Sans Light"/>
            </a:endParaRPr>
          </a:p>
        </p:txBody>
      </p:sp>
      <p:pic>
        <p:nvPicPr>
          <p:cNvPr id="6" name="Picture 5">
            <a:extLst>
              <a:ext uri="{FF2B5EF4-FFF2-40B4-BE49-F238E27FC236}">
                <a16:creationId xmlns:a16="http://schemas.microsoft.com/office/drawing/2014/main" id="{C28A5C3D-938C-4960-9EB5-0FDCC9E0F781}"/>
              </a:ext>
            </a:extLst>
          </p:cNvPr>
          <p:cNvPicPr>
            <a:picLocks noChangeAspect="1"/>
          </p:cNvPicPr>
          <p:nvPr/>
        </p:nvPicPr>
        <p:blipFill>
          <a:blip r:embed="rId4"/>
          <a:stretch>
            <a:fillRect/>
          </a:stretch>
        </p:blipFill>
        <p:spPr>
          <a:xfrm>
            <a:off x="5584454" y="1004422"/>
            <a:ext cx="7511717" cy="5351929"/>
          </a:xfrm>
          <a:prstGeom prst="rect">
            <a:avLst/>
          </a:prstGeom>
        </p:spPr>
      </p:pic>
    </p:spTree>
    <p:extLst>
      <p:ext uri="{BB962C8B-B14F-4D97-AF65-F5344CB8AC3E}">
        <p14:creationId xmlns:p14="http://schemas.microsoft.com/office/powerpoint/2010/main" val="1425284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 r="-2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1586" y="97781"/>
            <a:ext cx="9913081" cy="757923"/>
          </a:xfrm>
        </p:spPr>
        <p:txBody>
          <a:bodyPr>
            <a:noAutofit/>
          </a:bodyPr>
          <a:lstStyle/>
          <a:p>
            <a:pPr algn="l"/>
            <a:r>
              <a:rPr lang="en-US" sz="3200" b="1" dirty="0">
                <a:solidFill>
                  <a:schemeClr val="bg1"/>
                </a:solidFill>
                <a:latin typeface="Arial"/>
                <a:cs typeface="Arial"/>
              </a:rPr>
              <a:t>Benefits Data Trust: What we do</a:t>
            </a:r>
          </a:p>
        </p:txBody>
      </p:sp>
      <p:sp>
        <p:nvSpPr>
          <p:cNvPr id="3" name="Footer Placeholder 2">
            <a:extLst>
              <a:ext uri="{FF2B5EF4-FFF2-40B4-BE49-F238E27FC236}">
                <a16:creationId xmlns:a16="http://schemas.microsoft.com/office/drawing/2014/main" id="{71116EC9-B568-458D-B820-F8C224D693AF}"/>
              </a:ext>
            </a:extLst>
          </p:cNvPr>
          <p:cNvSpPr>
            <a:spLocks noGrp="1"/>
          </p:cNvSpPr>
          <p:nvPr>
            <p:ph type="ftr" sz="quarter" idx="11"/>
          </p:nvPr>
        </p:nvSpPr>
        <p:spPr/>
        <p:txBody>
          <a:bodyPr/>
          <a:lstStyle/>
          <a:p>
            <a:fld id="{59B6D999-3678-434E-80E9-98C5112FC0EA}" type="slidenum">
              <a:rPr lang="en-US" smtClean="0"/>
              <a:t>11</a:t>
            </a:fld>
            <a:endParaRPr lang="en-US" dirty="0"/>
          </a:p>
        </p:txBody>
      </p:sp>
      <p:sp>
        <p:nvSpPr>
          <p:cNvPr id="4" name="TextBox 3">
            <a:extLst>
              <a:ext uri="{FF2B5EF4-FFF2-40B4-BE49-F238E27FC236}">
                <a16:creationId xmlns:a16="http://schemas.microsoft.com/office/drawing/2014/main" id="{FED655E7-7E42-4DA5-98D4-8392B2892588}"/>
              </a:ext>
            </a:extLst>
          </p:cNvPr>
          <p:cNvSpPr txBox="1"/>
          <p:nvPr/>
        </p:nvSpPr>
        <p:spPr>
          <a:xfrm>
            <a:off x="331586" y="1427791"/>
            <a:ext cx="1828047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defRPr/>
            </a:pPr>
            <a:r>
              <a:rPr lang="en-US" sz="2400" b="1" kern="1200" dirty="0">
                <a:solidFill>
                  <a:srgbClr val="A9CC38"/>
                </a:solidFill>
                <a:latin typeface="Arial" panose="020B0604020202020204" pitchFamily="34" charset="0"/>
                <a:cs typeface="Arial" panose="020B0604020202020204" pitchFamily="34" charset="0"/>
              </a:rPr>
              <a:t>Benefits Data Trust (BDT) </a:t>
            </a:r>
            <a:r>
              <a:rPr lang="en-US" sz="2400" b="1" kern="1200" dirty="0">
                <a:solidFill>
                  <a:srgbClr val="152E5F"/>
                </a:solidFill>
                <a:latin typeface="Arial" panose="020B0604020202020204" pitchFamily="34" charset="0"/>
                <a:cs typeface="Arial" panose="020B0604020202020204" pitchFamily="34" charset="0"/>
              </a:rPr>
              <a:t>helps people live healthier, more independent lives </a:t>
            </a:r>
          </a:p>
          <a:p>
            <a:pPr>
              <a:defRPr/>
            </a:pPr>
            <a:r>
              <a:rPr lang="en-US" sz="2400" b="1" kern="1200" dirty="0">
                <a:solidFill>
                  <a:srgbClr val="152E5F"/>
                </a:solidFill>
                <a:latin typeface="Arial" panose="020B0604020202020204" pitchFamily="34" charset="0"/>
                <a:cs typeface="Arial" panose="020B0604020202020204" pitchFamily="34" charset="0"/>
              </a:rPr>
              <a:t>by breaking down barriers to public benefits access.</a:t>
            </a:r>
          </a:p>
        </p:txBody>
      </p:sp>
      <p:pic>
        <p:nvPicPr>
          <p:cNvPr id="8" name="Picture 7" descr="Timeline&#10;&#10;Description automatically generated">
            <a:extLst>
              <a:ext uri="{FF2B5EF4-FFF2-40B4-BE49-F238E27FC236}">
                <a16:creationId xmlns:a16="http://schemas.microsoft.com/office/drawing/2014/main" id="{5DE9DFCC-7F95-4366-BA9E-D25EF01A9130}"/>
              </a:ext>
            </a:extLst>
          </p:cNvPr>
          <p:cNvPicPr>
            <a:picLocks noChangeAspect="1"/>
          </p:cNvPicPr>
          <p:nvPr/>
        </p:nvPicPr>
        <p:blipFill>
          <a:blip r:embed="rId4"/>
          <a:stretch>
            <a:fillRect/>
          </a:stretch>
        </p:blipFill>
        <p:spPr>
          <a:xfrm>
            <a:off x="289702" y="2841135"/>
            <a:ext cx="11612596" cy="3515216"/>
          </a:xfrm>
          <a:prstGeom prst="rect">
            <a:avLst/>
          </a:prstGeom>
        </p:spPr>
      </p:pic>
    </p:spTree>
    <p:extLst>
      <p:ext uri="{BB962C8B-B14F-4D97-AF65-F5344CB8AC3E}">
        <p14:creationId xmlns:p14="http://schemas.microsoft.com/office/powerpoint/2010/main" val="16590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 r="-2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1586" y="97781"/>
            <a:ext cx="10722695" cy="757923"/>
          </a:xfrm>
        </p:spPr>
        <p:txBody>
          <a:bodyPr>
            <a:noAutofit/>
          </a:bodyPr>
          <a:lstStyle/>
          <a:p>
            <a:pPr algn="l"/>
            <a:r>
              <a:rPr lang="en-US" sz="3200" b="1" dirty="0">
                <a:solidFill>
                  <a:schemeClr val="bg1"/>
                </a:solidFill>
                <a:latin typeface="Arial"/>
                <a:cs typeface="Arial"/>
              </a:rPr>
              <a:t>Partnering with healthcare to address social needs</a:t>
            </a:r>
          </a:p>
        </p:txBody>
      </p:sp>
      <p:sp>
        <p:nvSpPr>
          <p:cNvPr id="3" name="Footer Placeholder 2">
            <a:extLst>
              <a:ext uri="{FF2B5EF4-FFF2-40B4-BE49-F238E27FC236}">
                <a16:creationId xmlns:a16="http://schemas.microsoft.com/office/drawing/2014/main" id="{71116EC9-B568-458D-B820-F8C224D693AF}"/>
              </a:ext>
            </a:extLst>
          </p:cNvPr>
          <p:cNvSpPr>
            <a:spLocks noGrp="1"/>
          </p:cNvSpPr>
          <p:nvPr>
            <p:ph type="ftr" sz="quarter" idx="11"/>
          </p:nvPr>
        </p:nvSpPr>
        <p:spPr/>
        <p:txBody>
          <a:bodyPr/>
          <a:lstStyle/>
          <a:p>
            <a:fld id="{59B6D999-3678-434E-80E9-98C5112FC0EA}" type="slidenum">
              <a:rPr lang="en-US" smtClean="0"/>
              <a:t>12</a:t>
            </a:fld>
            <a:endParaRPr lang="en-US" dirty="0"/>
          </a:p>
        </p:txBody>
      </p:sp>
      <p:pic>
        <p:nvPicPr>
          <p:cNvPr id="6" name="Picture 5">
            <a:extLst>
              <a:ext uri="{FF2B5EF4-FFF2-40B4-BE49-F238E27FC236}">
                <a16:creationId xmlns:a16="http://schemas.microsoft.com/office/drawing/2014/main" id="{DD197262-0FCD-4353-91D4-91C68C66CE25}"/>
              </a:ext>
            </a:extLst>
          </p:cNvPr>
          <p:cNvPicPr>
            <a:picLocks noChangeAspect="1"/>
          </p:cNvPicPr>
          <p:nvPr/>
        </p:nvPicPr>
        <p:blipFill>
          <a:blip r:embed="rId4"/>
          <a:stretch>
            <a:fillRect/>
          </a:stretch>
        </p:blipFill>
        <p:spPr>
          <a:xfrm>
            <a:off x="1285593" y="1151389"/>
            <a:ext cx="9343175" cy="1701763"/>
          </a:xfrm>
          <a:prstGeom prst="rect">
            <a:avLst/>
          </a:prstGeom>
        </p:spPr>
      </p:pic>
      <p:sp>
        <p:nvSpPr>
          <p:cNvPr id="7" name="Rectangle 6">
            <a:extLst>
              <a:ext uri="{FF2B5EF4-FFF2-40B4-BE49-F238E27FC236}">
                <a16:creationId xmlns:a16="http://schemas.microsoft.com/office/drawing/2014/main" id="{7E34380D-1331-4096-85BE-AAD61BF6E09F}"/>
              </a:ext>
            </a:extLst>
          </p:cNvPr>
          <p:cNvSpPr/>
          <p:nvPr/>
        </p:nvSpPr>
        <p:spPr>
          <a:xfrm>
            <a:off x="847769" y="3706568"/>
            <a:ext cx="10722695" cy="2554545"/>
          </a:xfrm>
          <a:prstGeom prst="rect">
            <a:avLst/>
          </a:prstGeom>
        </p:spPr>
        <p:txBody>
          <a:bodyPr wrap="square">
            <a:spAutoFit/>
          </a:bodyPr>
          <a:lstStyle/>
          <a:p>
            <a:pPr marL="685800" indent="-685800" algn="l" fontAlgn="base">
              <a:buFont typeface="Arial" panose="020B0604020202020204" pitchFamily="34" charset="0"/>
              <a:buChar char="•"/>
            </a:pPr>
            <a:r>
              <a:rPr lang="en-US" sz="2000" dirty="0">
                <a:solidFill>
                  <a:srgbClr val="152E5F"/>
                </a:solidFill>
                <a:latin typeface="Arial" panose="020B0604020202020204" pitchFamily="34" charset="0"/>
                <a:cs typeface="Arial" panose="020B0604020202020204" pitchFamily="34" charset="0"/>
              </a:rPr>
              <a:t>Identify UPMC’s CHC members who were eligible for but not receiving SNAP (the Supplemental Nutrition Assistance Program) by matching UPMC member lists with state lists; </a:t>
            </a:r>
          </a:p>
          <a:p>
            <a:pPr marL="685800" indent="-685800" algn="l" fontAlgn="base">
              <a:buFont typeface="Arial" panose="020B0604020202020204" pitchFamily="34" charset="0"/>
              <a:buChar char="•"/>
            </a:pPr>
            <a:r>
              <a:rPr lang="en-US" sz="2000" dirty="0">
                <a:solidFill>
                  <a:srgbClr val="152E5F"/>
                </a:solidFill>
                <a:latin typeface="Arial" panose="020B0604020202020204" pitchFamily="34" charset="0"/>
                <a:cs typeface="Arial" panose="020B0604020202020204" pitchFamily="34" charset="0"/>
              </a:rPr>
              <a:t>Conduct targeted outreach to these members via mail, directing them to BDT’s contact center; and</a:t>
            </a:r>
          </a:p>
          <a:p>
            <a:pPr marL="685800" indent="-685800" algn="l" fontAlgn="base">
              <a:buFont typeface="Arial" panose="020B0604020202020204" pitchFamily="34" charset="0"/>
              <a:buChar char="•"/>
            </a:pPr>
            <a:r>
              <a:rPr lang="en-US" sz="2000" dirty="0">
                <a:solidFill>
                  <a:srgbClr val="152E5F"/>
                </a:solidFill>
                <a:latin typeface="Arial" panose="020B0604020202020204" pitchFamily="34" charset="0"/>
                <a:cs typeface="Arial" panose="020B0604020202020204" pitchFamily="34" charset="0"/>
              </a:rPr>
              <a:t>Provide comprehensive application assistance to members, including document assistance, follow up, and completion of the application on behalf of the eligible UPMC member.</a:t>
            </a:r>
          </a:p>
        </p:txBody>
      </p:sp>
      <p:sp>
        <p:nvSpPr>
          <p:cNvPr id="11" name="Rectangle 10">
            <a:extLst>
              <a:ext uri="{FF2B5EF4-FFF2-40B4-BE49-F238E27FC236}">
                <a16:creationId xmlns:a16="http://schemas.microsoft.com/office/drawing/2014/main" id="{4BB98407-89FA-4F2C-9D82-B21A37E1D3C1}"/>
              </a:ext>
            </a:extLst>
          </p:cNvPr>
          <p:cNvSpPr/>
          <p:nvPr/>
        </p:nvSpPr>
        <p:spPr>
          <a:xfrm>
            <a:off x="847769" y="2266151"/>
            <a:ext cx="17696157" cy="1200329"/>
          </a:xfrm>
          <a:prstGeom prst="rect">
            <a:avLst/>
          </a:prstGeom>
        </p:spPr>
        <p:txBody>
          <a:bodyPr wrap="square">
            <a:spAutoFit/>
          </a:bodyPr>
          <a:lstStyle/>
          <a:p>
            <a:pPr algn="l" hangingPunct="1">
              <a:defRPr/>
            </a:pPr>
            <a:endParaRPr lang="en-US" sz="4800" b="1" dirty="0">
              <a:solidFill>
                <a:srgbClr val="A9CC38"/>
              </a:solidFill>
              <a:latin typeface="Calibri" panose="020F0502020204030204" pitchFamily="34" charset="0"/>
              <a:cs typeface="Calibri" panose="020F0502020204030204" pitchFamily="34" charset="0"/>
            </a:endParaRPr>
          </a:p>
          <a:p>
            <a:pPr algn="l" hangingPunct="1">
              <a:defRPr/>
            </a:pPr>
            <a:r>
              <a:rPr lang="en-US" sz="2400" b="1" dirty="0">
                <a:solidFill>
                  <a:srgbClr val="A9CC38"/>
                </a:solidFill>
                <a:latin typeface="Arial" panose="020B0604020202020204" pitchFamily="34" charset="0"/>
                <a:cs typeface="Arial" panose="020B0604020202020204" pitchFamily="34" charset="0"/>
                <a:sym typeface="Helvetica Neue"/>
              </a:rPr>
              <a:t>In 2018, BDT and UPMC formalized a partnership to:</a:t>
            </a:r>
            <a:endParaRPr lang="en-US" sz="2400" b="1" dirty="0">
              <a:solidFill>
                <a:srgbClr val="A9CC3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927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 r="-2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1586" y="97781"/>
            <a:ext cx="10722695" cy="757923"/>
          </a:xfrm>
        </p:spPr>
        <p:txBody>
          <a:bodyPr>
            <a:noAutofit/>
          </a:bodyPr>
          <a:lstStyle/>
          <a:p>
            <a:pPr algn="l"/>
            <a:r>
              <a:rPr lang="en-US" sz="3200" b="1" dirty="0">
                <a:solidFill>
                  <a:schemeClr val="bg1"/>
                </a:solidFill>
                <a:latin typeface="Arial"/>
                <a:cs typeface="Arial"/>
              </a:rPr>
              <a:t>Helping people access public benefits is proven to improve health and reduce costs</a:t>
            </a:r>
          </a:p>
        </p:txBody>
      </p:sp>
      <p:sp>
        <p:nvSpPr>
          <p:cNvPr id="3" name="Footer Placeholder 2">
            <a:extLst>
              <a:ext uri="{FF2B5EF4-FFF2-40B4-BE49-F238E27FC236}">
                <a16:creationId xmlns:a16="http://schemas.microsoft.com/office/drawing/2014/main" id="{71116EC9-B568-458D-B820-F8C224D693AF}"/>
              </a:ext>
            </a:extLst>
          </p:cNvPr>
          <p:cNvSpPr>
            <a:spLocks noGrp="1"/>
          </p:cNvSpPr>
          <p:nvPr>
            <p:ph type="ftr" sz="quarter" idx="11"/>
          </p:nvPr>
        </p:nvSpPr>
        <p:spPr/>
        <p:txBody>
          <a:bodyPr/>
          <a:lstStyle/>
          <a:p>
            <a:fld id="{59B6D999-3678-434E-80E9-98C5112FC0EA}" type="slidenum">
              <a:rPr lang="en-US" smtClean="0"/>
              <a:t>13</a:t>
            </a:fld>
            <a:endParaRPr lang="en-US" dirty="0"/>
          </a:p>
        </p:txBody>
      </p:sp>
      <p:pic>
        <p:nvPicPr>
          <p:cNvPr id="5" name="Picture 4" descr="Text, application, timeline&#10;&#10;Description automatically generated">
            <a:extLst>
              <a:ext uri="{FF2B5EF4-FFF2-40B4-BE49-F238E27FC236}">
                <a16:creationId xmlns:a16="http://schemas.microsoft.com/office/drawing/2014/main" id="{AFFC365E-B7D8-4C26-A612-39E239D0D73A}"/>
              </a:ext>
            </a:extLst>
          </p:cNvPr>
          <p:cNvPicPr>
            <a:picLocks noChangeAspect="1"/>
          </p:cNvPicPr>
          <p:nvPr/>
        </p:nvPicPr>
        <p:blipFill>
          <a:blip r:embed="rId4"/>
          <a:stretch>
            <a:fillRect/>
          </a:stretch>
        </p:blipFill>
        <p:spPr>
          <a:xfrm>
            <a:off x="627887" y="935660"/>
            <a:ext cx="10534630" cy="5762847"/>
          </a:xfrm>
          <a:prstGeom prst="rect">
            <a:avLst/>
          </a:prstGeom>
        </p:spPr>
      </p:pic>
      <p:sp>
        <p:nvSpPr>
          <p:cNvPr id="8" name="Rectangle 7">
            <a:extLst>
              <a:ext uri="{FF2B5EF4-FFF2-40B4-BE49-F238E27FC236}">
                <a16:creationId xmlns:a16="http://schemas.microsoft.com/office/drawing/2014/main" id="{BBB4A4B4-F615-4016-A525-9DC2C523D718}"/>
              </a:ext>
            </a:extLst>
          </p:cNvPr>
          <p:cNvSpPr/>
          <p:nvPr/>
        </p:nvSpPr>
        <p:spPr>
          <a:xfrm>
            <a:off x="10845209" y="6028660"/>
            <a:ext cx="489098" cy="5528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5893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 r="-2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1586" y="97781"/>
            <a:ext cx="10722695" cy="757923"/>
          </a:xfrm>
        </p:spPr>
        <p:txBody>
          <a:bodyPr>
            <a:noAutofit/>
          </a:bodyPr>
          <a:lstStyle/>
          <a:p>
            <a:pPr algn="l"/>
            <a:r>
              <a:rPr lang="en-US" sz="3200" b="1" dirty="0">
                <a:solidFill>
                  <a:schemeClr val="bg1"/>
                </a:solidFill>
                <a:latin typeface="Arial"/>
                <a:cs typeface="Arial"/>
              </a:rPr>
              <a:t>Intervention impact thus far</a:t>
            </a:r>
          </a:p>
        </p:txBody>
      </p:sp>
      <p:sp>
        <p:nvSpPr>
          <p:cNvPr id="3" name="Footer Placeholder 2">
            <a:extLst>
              <a:ext uri="{FF2B5EF4-FFF2-40B4-BE49-F238E27FC236}">
                <a16:creationId xmlns:a16="http://schemas.microsoft.com/office/drawing/2014/main" id="{71116EC9-B568-458D-B820-F8C224D693AF}"/>
              </a:ext>
            </a:extLst>
          </p:cNvPr>
          <p:cNvSpPr>
            <a:spLocks noGrp="1"/>
          </p:cNvSpPr>
          <p:nvPr>
            <p:ph type="ftr" sz="quarter" idx="11"/>
          </p:nvPr>
        </p:nvSpPr>
        <p:spPr/>
        <p:txBody>
          <a:bodyPr/>
          <a:lstStyle/>
          <a:p>
            <a:fld id="{59B6D999-3678-434E-80E9-98C5112FC0EA}" type="slidenum">
              <a:rPr lang="en-US" smtClean="0"/>
              <a:t>14</a:t>
            </a:fld>
            <a:endParaRPr lang="en-US" dirty="0"/>
          </a:p>
        </p:txBody>
      </p:sp>
      <p:pic>
        <p:nvPicPr>
          <p:cNvPr id="5" name="Picture 4">
            <a:extLst>
              <a:ext uri="{FF2B5EF4-FFF2-40B4-BE49-F238E27FC236}">
                <a16:creationId xmlns:a16="http://schemas.microsoft.com/office/drawing/2014/main" id="{A6F09A8C-13F8-4823-A85A-99FA3B06215B}"/>
              </a:ext>
            </a:extLst>
          </p:cNvPr>
          <p:cNvPicPr>
            <a:picLocks noChangeAspect="1"/>
          </p:cNvPicPr>
          <p:nvPr/>
        </p:nvPicPr>
        <p:blipFill>
          <a:blip r:embed="rId4"/>
          <a:stretch>
            <a:fillRect/>
          </a:stretch>
        </p:blipFill>
        <p:spPr>
          <a:xfrm>
            <a:off x="188258" y="1344705"/>
            <a:ext cx="7464723" cy="3886881"/>
          </a:xfrm>
          <a:prstGeom prst="rect">
            <a:avLst/>
          </a:prstGeom>
        </p:spPr>
      </p:pic>
      <p:pic>
        <p:nvPicPr>
          <p:cNvPr id="7" name="Picture 6" descr="Timeline&#10;&#10;Description automatically generated">
            <a:extLst>
              <a:ext uri="{FF2B5EF4-FFF2-40B4-BE49-F238E27FC236}">
                <a16:creationId xmlns:a16="http://schemas.microsoft.com/office/drawing/2014/main" id="{42C18460-CDAE-4A7F-9A64-47AA7FFDA42A}"/>
              </a:ext>
            </a:extLst>
          </p:cNvPr>
          <p:cNvPicPr>
            <a:picLocks noChangeAspect="1"/>
          </p:cNvPicPr>
          <p:nvPr/>
        </p:nvPicPr>
        <p:blipFill>
          <a:blip r:embed="rId5"/>
          <a:stretch>
            <a:fillRect/>
          </a:stretch>
        </p:blipFill>
        <p:spPr>
          <a:xfrm>
            <a:off x="7557489" y="971651"/>
            <a:ext cx="4553585" cy="4134427"/>
          </a:xfrm>
          <a:prstGeom prst="rect">
            <a:avLst/>
          </a:prstGeom>
        </p:spPr>
      </p:pic>
      <p:sp>
        <p:nvSpPr>
          <p:cNvPr id="10" name="TextBox 9">
            <a:extLst>
              <a:ext uri="{FF2B5EF4-FFF2-40B4-BE49-F238E27FC236}">
                <a16:creationId xmlns:a16="http://schemas.microsoft.com/office/drawing/2014/main" id="{D2F7C628-3DD6-4580-8A35-3457C95D83EE}"/>
              </a:ext>
            </a:extLst>
          </p:cNvPr>
          <p:cNvSpPr txBox="1"/>
          <p:nvPr/>
        </p:nvSpPr>
        <p:spPr>
          <a:xfrm>
            <a:off x="466164" y="5405716"/>
            <a:ext cx="11798530" cy="1200329"/>
          </a:xfrm>
          <a:prstGeom prst="rect">
            <a:avLst/>
          </a:prstGeom>
          <a:noFill/>
        </p:spPr>
        <p:txBody>
          <a:bodyPr wrap="square">
            <a:spAutoFit/>
          </a:bodyPr>
          <a:lstStyle/>
          <a:p>
            <a:pPr defTabSz="825500" hangingPunct="0">
              <a:spcAft>
                <a:spcPts val="1200"/>
              </a:spcAft>
              <a:defRPr/>
            </a:pPr>
            <a:r>
              <a:rPr lang="en-US" sz="2400" kern="0" dirty="0">
                <a:solidFill>
                  <a:srgbClr val="002060"/>
                </a:solidFill>
                <a:latin typeface="Arial" panose="020B0604020202020204" pitchFamily="34" charset="0"/>
                <a:cs typeface="Arial" panose="020B0604020202020204" pitchFamily="34" charset="0"/>
                <a:sym typeface="Gill Sans Light"/>
              </a:rPr>
              <a:t>BDT helps with referrals for all other benefits listed such as SSI (Supplemental Security Income), WIC(nutrition assistance for women, infants and children), Unemployment Compensation, etc.</a:t>
            </a:r>
          </a:p>
        </p:txBody>
      </p:sp>
    </p:spTree>
    <p:extLst>
      <p:ext uri="{BB962C8B-B14F-4D97-AF65-F5344CB8AC3E}">
        <p14:creationId xmlns:p14="http://schemas.microsoft.com/office/powerpoint/2010/main" val="1646833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 r="-2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1586" y="97781"/>
            <a:ext cx="10722695" cy="757923"/>
          </a:xfrm>
        </p:spPr>
        <p:txBody>
          <a:bodyPr>
            <a:noAutofit/>
          </a:bodyPr>
          <a:lstStyle/>
          <a:p>
            <a:pPr algn="l"/>
            <a:r>
              <a:rPr lang="en-US" sz="3200" b="1" dirty="0">
                <a:solidFill>
                  <a:schemeClr val="bg1"/>
                </a:solidFill>
                <a:latin typeface="Arial"/>
                <a:cs typeface="Arial"/>
              </a:rPr>
              <a:t>Research Design</a:t>
            </a:r>
          </a:p>
        </p:txBody>
      </p:sp>
      <p:sp>
        <p:nvSpPr>
          <p:cNvPr id="3" name="Footer Placeholder 2">
            <a:extLst>
              <a:ext uri="{FF2B5EF4-FFF2-40B4-BE49-F238E27FC236}">
                <a16:creationId xmlns:a16="http://schemas.microsoft.com/office/drawing/2014/main" id="{71116EC9-B568-458D-B820-F8C224D693AF}"/>
              </a:ext>
            </a:extLst>
          </p:cNvPr>
          <p:cNvSpPr>
            <a:spLocks noGrp="1"/>
          </p:cNvSpPr>
          <p:nvPr>
            <p:ph type="ftr" sz="quarter" idx="11"/>
          </p:nvPr>
        </p:nvSpPr>
        <p:spPr/>
        <p:txBody>
          <a:bodyPr/>
          <a:lstStyle/>
          <a:p>
            <a:fld id="{59B6D999-3678-434E-80E9-98C5112FC0EA}" type="slidenum">
              <a:rPr lang="en-US" smtClean="0"/>
              <a:t>15</a:t>
            </a:fld>
            <a:endParaRPr lang="en-US" dirty="0"/>
          </a:p>
        </p:txBody>
      </p:sp>
      <p:sp>
        <p:nvSpPr>
          <p:cNvPr id="4" name="Content Placeholder 2">
            <a:extLst>
              <a:ext uri="{FF2B5EF4-FFF2-40B4-BE49-F238E27FC236}">
                <a16:creationId xmlns:a16="http://schemas.microsoft.com/office/drawing/2014/main" id="{32707E75-A3E6-4A65-9D1C-CBC6435774C6}"/>
              </a:ext>
            </a:extLst>
          </p:cNvPr>
          <p:cNvSpPr>
            <a:spLocks noGrp="1"/>
          </p:cNvSpPr>
          <p:nvPr>
            <p:ph idx="1"/>
          </p:nvPr>
        </p:nvSpPr>
        <p:spPr>
          <a:xfrm>
            <a:off x="331586" y="1547439"/>
            <a:ext cx="5614079" cy="3347291"/>
          </a:xfrm>
        </p:spPr>
        <p:txBody>
          <a:bodyPr>
            <a:normAutofit fontScale="77500" lnSpcReduction="20000"/>
          </a:bodyPr>
          <a:lstStyle/>
          <a:p>
            <a:r>
              <a:rPr lang="en-US" dirty="0"/>
              <a:t>Quasi-experimental wait list design</a:t>
            </a:r>
          </a:p>
          <a:p>
            <a:pPr lvl="1">
              <a:spcAft>
                <a:spcPts val="1200"/>
              </a:spcAft>
            </a:pPr>
            <a:r>
              <a:rPr lang="en-US" dirty="0"/>
              <a:t>Capitalizing on workload realities</a:t>
            </a:r>
          </a:p>
          <a:p>
            <a:pPr lvl="1">
              <a:spcAft>
                <a:spcPts val="1800"/>
              </a:spcAft>
            </a:pPr>
            <a:r>
              <a:rPr lang="en-US" dirty="0"/>
              <a:t>Cohorts randomly selected for immediate vs. delayed outreach</a:t>
            </a:r>
          </a:p>
          <a:p>
            <a:r>
              <a:rPr lang="en-US" dirty="0"/>
              <a:t>Primary </a:t>
            </a:r>
            <a:r>
              <a:rPr lang="en-US" u="sng" dirty="0"/>
              <a:t>independent</a:t>
            </a:r>
            <a:r>
              <a:rPr lang="en-US" dirty="0"/>
              <a:t> variable: SNAP enrollment</a:t>
            </a:r>
          </a:p>
          <a:p>
            <a:r>
              <a:rPr lang="en-US" dirty="0"/>
              <a:t>Primary </a:t>
            </a:r>
            <a:r>
              <a:rPr lang="en-US" u="sng" dirty="0"/>
              <a:t>dependent</a:t>
            </a:r>
            <a:r>
              <a:rPr lang="en-US" dirty="0"/>
              <a:t> variable: Hospital utilization</a:t>
            </a:r>
          </a:p>
          <a:p>
            <a:pPr lvl="1"/>
            <a:endParaRPr lang="en-US" dirty="0"/>
          </a:p>
        </p:txBody>
      </p:sp>
      <p:pic>
        <p:nvPicPr>
          <p:cNvPr id="6" name="Picture 5">
            <a:extLst>
              <a:ext uri="{FF2B5EF4-FFF2-40B4-BE49-F238E27FC236}">
                <a16:creationId xmlns:a16="http://schemas.microsoft.com/office/drawing/2014/main" id="{D1E0D6A5-EC70-4473-851D-DF0643EDFB20}"/>
              </a:ext>
            </a:extLst>
          </p:cNvPr>
          <p:cNvPicPr>
            <a:picLocks noChangeAspect="1"/>
          </p:cNvPicPr>
          <p:nvPr/>
        </p:nvPicPr>
        <p:blipFill>
          <a:blip r:embed="rId4"/>
          <a:stretch>
            <a:fillRect/>
          </a:stretch>
        </p:blipFill>
        <p:spPr>
          <a:xfrm>
            <a:off x="5769925" y="1163145"/>
            <a:ext cx="6229916" cy="5193206"/>
          </a:xfrm>
          <a:prstGeom prst="rect">
            <a:avLst/>
          </a:prstGeom>
        </p:spPr>
      </p:pic>
    </p:spTree>
    <p:extLst>
      <p:ext uri="{BB962C8B-B14F-4D97-AF65-F5344CB8AC3E}">
        <p14:creationId xmlns:p14="http://schemas.microsoft.com/office/powerpoint/2010/main" val="2087289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 r="-2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1586" y="97781"/>
            <a:ext cx="10722695" cy="757923"/>
          </a:xfrm>
        </p:spPr>
        <p:txBody>
          <a:bodyPr>
            <a:noAutofit/>
          </a:bodyPr>
          <a:lstStyle/>
          <a:p>
            <a:pPr algn="l"/>
            <a:r>
              <a:rPr lang="en-US" sz="3200" b="1" dirty="0">
                <a:solidFill>
                  <a:schemeClr val="bg1"/>
                </a:solidFill>
                <a:latin typeface="Arial"/>
                <a:cs typeface="Arial"/>
              </a:rPr>
              <a:t>Outcomes</a:t>
            </a:r>
          </a:p>
        </p:txBody>
      </p:sp>
      <p:sp>
        <p:nvSpPr>
          <p:cNvPr id="3" name="Footer Placeholder 2">
            <a:extLst>
              <a:ext uri="{FF2B5EF4-FFF2-40B4-BE49-F238E27FC236}">
                <a16:creationId xmlns:a16="http://schemas.microsoft.com/office/drawing/2014/main" id="{71116EC9-B568-458D-B820-F8C224D693AF}"/>
              </a:ext>
            </a:extLst>
          </p:cNvPr>
          <p:cNvSpPr>
            <a:spLocks noGrp="1"/>
          </p:cNvSpPr>
          <p:nvPr>
            <p:ph type="ftr" sz="quarter" idx="11"/>
          </p:nvPr>
        </p:nvSpPr>
        <p:spPr/>
        <p:txBody>
          <a:bodyPr/>
          <a:lstStyle/>
          <a:p>
            <a:fld id="{59B6D999-3678-434E-80E9-98C5112FC0EA}" type="slidenum">
              <a:rPr lang="en-US" smtClean="0"/>
              <a:t>16</a:t>
            </a:fld>
            <a:endParaRPr lang="en-US" dirty="0"/>
          </a:p>
        </p:txBody>
      </p:sp>
      <p:sp>
        <p:nvSpPr>
          <p:cNvPr id="4" name="Content Placeholder 1">
            <a:extLst>
              <a:ext uri="{FF2B5EF4-FFF2-40B4-BE49-F238E27FC236}">
                <a16:creationId xmlns:a16="http://schemas.microsoft.com/office/drawing/2014/main" id="{A8D26B4F-13B8-469C-81F6-6003F7463C04}"/>
              </a:ext>
            </a:extLst>
          </p:cNvPr>
          <p:cNvSpPr>
            <a:spLocks noGrp="1"/>
          </p:cNvSpPr>
          <p:nvPr>
            <p:ph idx="1"/>
          </p:nvPr>
        </p:nvSpPr>
        <p:spPr>
          <a:xfrm>
            <a:off x="331586" y="1240397"/>
            <a:ext cx="11374657" cy="9596104"/>
          </a:xfrm>
        </p:spPr>
        <p:txBody>
          <a:bodyPr/>
          <a:lstStyle/>
          <a:p>
            <a:pPr marL="0" indent="0">
              <a:buNone/>
            </a:pPr>
            <a:r>
              <a:rPr lang="en-US" dirty="0"/>
              <a:t>Primary </a:t>
            </a:r>
            <a:r>
              <a:rPr lang="en-US" u="sng" dirty="0"/>
              <a:t>independent</a:t>
            </a:r>
            <a:r>
              <a:rPr lang="en-US" dirty="0"/>
              <a:t> variable: SNAP enrollment</a:t>
            </a:r>
          </a:p>
          <a:p>
            <a:pPr marL="0" indent="0">
              <a:buNone/>
            </a:pPr>
            <a:endParaRPr lang="en-US" dirty="0"/>
          </a:p>
        </p:txBody>
      </p:sp>
      <p:pic>
        <p:nvPicPr>
          <p:cNvPr id="6" name="Picture 5">
            <a:extLst>
              <a:ext uri="{FF2B5EF4-FFF2-40B4-BE49-F238E27FC236}">
                <a16:creationId xmlns:a16="http://schemas.microsoft.com/office/drawing/2014/main" id="{EB2382DA-6341-4D07-A81D-348E348373E6}"/>
              </a:ext>
            </a:extLst>
          </p:cNvPr>
          <p:cNvPicPr>
            <a:picLocks noChangeAspect="1"/>
          </p:cNvPicPr>
          <p:nvPr/>
        </p:nvPicPr>
        <p:blipFill>
          <a:blip r:embed="rId4"/>
          <a:stretch>
            <a:fillRect/>
          </a:stretch>
        </p:blipFill>
        <p:spPr>
          <a:xfrm>
            <a:off x="331586" y="2017916"/>
            <a:ext cx="8785412" cy="4338435"/>
          </a:xfrm>
          <a:prstGeom prst="rect">
            <a:avLst/>
          </a:prstGeom>
        </p:spPr>
      </p:pic>
    </p:spTree>
    <p:extLst>
      <p:ext uri="{BB962C8B-B14F-4D97-AF65-F5344CB8AC3E}">
        <p14:creationId xmlns:p14="http://schemas.microsoft.com/office/powerpoint/2010/main" val="3172002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 r="-2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1586" y="97781"/>
            <a:ext cx="10722695" cy="757923"/>
          </a:xfrm>
        </p:spPr>
        <p:txBody>
          <a:bodyPr>
            <a:noAutofit/>
          </a:bodyPr>
          <a:lstStyle/>
          <a:p>
            <a:pPr algn="l"/>
            <a:r>
              <a:rPr lang="en-US" sz="3200" b="1" dirty="0">
                <a:solidFill>
                  <a:schemeClr val="bg1"/>
                </a:solidFill>
                <a:latin typeface="Arial"/>
                <a:cs typeface="Arial"/>
              </a:rPr>
              <a:t>Project Timeline - Revised</a:t>
            </a:r>
          </a:p>
        </p:txBody>
      </p:sp>
      <p:sp>
        <p:nvSpPr>
          <p:cNvPr id="3" name="Footer Placeholder 2">
            <a:extLst>
              <a:ext uri="{FF2B5EF4-FFF2-40B4-BE49-F238E27FC236}">
                <a16:creationId xmlns:a16="http://schemas.microsoft.com/office/drawing/2014/main" id="{71116EC9-B568-458D-B820-F8C224D693AF}"/>
              </a:ext>
            </a:extLst>
          </p:cNvPr>
          <p:cNvSpPr>
            <a:spLocks noGrp="1"/>
          </p:cNvSpPr>
          <p:nvPr>
            <p:ph type="ftr" sz="quarter" idx="11"/>
          </p:nvPr>
        </p:nvSpPr>
        <p:spPr/>
        <p:txBody>
          <a:bodyPr/>
          <a:lstStyle/>
          <a:p>
            <a:fld id="{59B6D999-3678-434E-80E9-98C5112FC0EA}" type="slidenum">
              <a:rPr lang="en-US" smtClean="0"/>
              <a:t>17</a:t>
            </a:fld>
            <a:endParaRPr lang="en-US" dirty="0"/>
          </a:p>
        </p:txBody>
      </p:sp>
      <p:pic>
        <p:nvPicPr>
          <p:cNvPr id="5" name="Picture 4" descr="Graphical user interface, text, application&#10;&#10;Description automatically generated">
            <a:extLst>
              <a:ext uri="{FF2B5EF4-FFF2-40B4-BE49-F238E27FC236}">
                <a16:creationId xmlns:a16="http://schemas.microsoft.com/office/drawing/2014/main" id="{A62363D5-84C3-4C88-987E-5D9C87E9AD34}"/>
              </a:ext>
            </a:extLst>
          </p:cNvPr>
          <p:cNvPicPr>
            <a:picLocks noChangeAspect="1"/>
          </p:cNvPicPr>
          <p:nvPr/>
        </p:nvPicPr>
        <p:blipFill>
          <a:blip r:embed="rId4"/>
          <a:stretch>
            <a:fillRect/>
          </a:stretch>
        </p:blipFill>
        <p:spPr>
          <a:xfrm>
            <a:off x="98612" y="1206029"/>
            <a:ext cx="12093388" cy="4482491"/>
          </a:xfrm>
          <a:prstGeom prst="rect">
            <a:avLst/>
          </a:prstGeom>
        </p:spPr>
      </p:pic>
    </p:spTree>
    <p:extLst>
      <p:ext uri="{BB962C8B-B14F-4D97-AF65-F5344CB8AC3E}">
        <p14:creationId xmlns:p14="http://schemas.microsoft.com/office/powerpoint/2010/main" val="1015344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 r="-2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4652" y="3145781"/>
            <a:ext cx="10722695" cy="757923"/>
          </a:xfrm>
        </p:spPr>
        <p:txBody>
          <a:bodyPr>
            <a:noAutofit/>
          </a:bodyPr>
          <a:lstStyle/>
          <a:p>
            <a:r>
              <a:rPr lang="en-US" sz="5400" b="1" dirty="0">
                <a:latin typeface="Arial"/>
                <a:cs typeface="Arial"/>
              </a:rPr>
              <a:t>Impact of COVID-19 </a:t>
            </a:r>
            <a:br>
              <a:rPr lang="en-US" sz="5400" b="1" dirty="0">
                <a:latin typeface="Arial"/>
                <a:cs typeface="Arial"/>
              </a:rPr>
            </a:br>
            <a:r>
              <a:rPr lang="en-US" sz="5400" b="1" dirty="0">
                <a:latin typeface="Arial"/>
                <a:cs typeface="Arial"/>
              </a:rPr>
              <a:t>on our study</a:t>
            </a:r>
          </a:p>
        </p:txBody>
      </p:sp>
      <p:sp>
        <p:nvSpPr>
          <p:cNvPr id="3" name="Footer Placeholder 2">
            <a:extLst>
              <a:ext uri="{FF2B5EF4-FFF2-40B4-BE49-F238E27FC236}">
                <a16:creationId xmlns:a16="http://schemas.microsoft.com/office/drawing/2014/main" id="{71116EC9-B568-458D-B820-F8C224D693AF}"/>
              </a:ext>
            </a:extLst>
          </p:cNvPr>
          <p:cNvSpPr>
            <a:spLocks noGrp="1"/>
          </p:cNvSpPr>
          <p:nvPr>
            <p:ph type="ftr" sz="quarter" idx="11"/>
          </p:nvPr>
        </p:nvSpPr>
        <p:spPr/>
        <p:txBody>
          <a:bodyPr/>
          <a:lstStyle/>
          <a:p>
            <a:fld id="{59B6D999-3678-434E-80E9-98C5112FC0EA}" type="slidenum">
              <a:rPr lang="en-US" smtClean="0"/>
              <a:t>18</a:t>
            </a:fld>
            <a:endParaRPr lang="en-US" dirty="0"/>
          </a:p>
        </p:txBody>
      </p:sp>
    </p:spTree>
    <p:extLst>
      <p:ext uri="{BB962C8B-B14F-4D97-AF65-F5344CB8AC3E}">
        <p14:creationId xmlns:p14="http://schemas.microsoft.com/office/powerpoint/2010/main" val="3916535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 r="-2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1586" y="97781"/>
            <a:ext cx="11197026" cy="757923"/>
          </a:xfrm>
        </p:spPr>
        <p:txBody>
          <a:bodyPr>
            <a:noAutofit/>
          </a:bodyPr>
          <a:lstStyle/>
          <a:p>
            <a:pPr algn="l"/>
            <a:r>
              <a:rPr lang="en-US" sz="3000" b="1" dirty="0">
                <a:solidFill>
                  <a:schemeClr val="bg1"/>
                </a:solidFill>
                <a:latin typeface="Arial"/>
                <a:cs typeface="Arial"/>
              </a:rPr>
              <a:t>Policy Changes Impacting Food Security During COVID-19</a:t>
            </a:r>
          </a:p>
        </p:txBody>
      </p:sp>
      <p:sp>
        <p:nvSpPr>
          <p:cNvPr id="3" name="Footer Placeholder 2">
            <a:extLst>
              <a:ext uri="{FF2B5EF4-FFF2-40B4-BE49-F238E27FC236}">
                <a16:creationId xmlns:a16="http://schemas.microsoft.com/office/drawing/2014/main" id="{71116EC9-B568-458D-B820-F8C224D693AF}"/>
              </a:ext>
            </a:extLst>
          </p:cNvPr>
          <p:cNvSpPr>
            <a:spLocks noGrp="1"/>
          </p:cNvSpPr>
          <p:nvPr>
            <p:ph type="ftr" sz="quarter" idx="11"/>
          </p:nvPr>
        </p:nvSpPr>
        <p:spPr/>
        <p:txBody>
          <a:bodyPr/>
          <a:lstStyle/>
          <a:p>
            <a:fld id="{59B6D999-3678-434E-80E9-98C5112FC0EA}" type="slidenum">
              <a:rPr lang="en-US" smtClean="0"/>
              <a:t>19</a:t>
            </a:fld>
            <a:endParaRPr lang="en-US" dirty="0"/>
          </a:p>
        </p:txBody>
      </p:sp>
      <p:pic>
        <p:nvPicPr>
          <p:cNvPr id="12" name="Picture 11">
            <a:extLst>
              <a:ext uri="{FF2B5EF4-FFF2-40B4-BE49-F238E27FC236}">
                <a16:creationId xmlns:a16="http://schemas.microsoft.com/office/drawing/2014/main" id="{F568441D-6F68-4A41-9988-1A59530C3839}"/>
              </a:ext>
            </a:extLst>
          </p:cNvPr>
          <p:cNvPicPr>
            <a:picLocks noChangeAspect="1"/>
          </p:cNvPicPr>
          <p:nvPr/>
        </p:nvPicPr>
        <p:blipFill>
          <a:blip r:embed="rId4"/>
          <a:stretch>
            <a:fillRect/>
          </a:stretch>
        </p:blipFill>
        <p:spPr>
          <a:xfrm>
            <a:off x="331586" y="1076293"/>
            <a:ext cx="11673309" cy="2996946"/>
          </a:xfrm>
          <a:prstGeom prst="rect">
            <a:avLst/>
          </a:prstGeom>
        </p:spPr>
      </p:pic>
      <p:pic>
        <p:nvPicPr>
          <p:cNvPr id="14" name="Picture 13">
            <a:extLst>
              <a:ext uri="{FF2B5EF4-FFF2-40B4-BE49-F238E27FC236}">
                <a16:creationId xmlns:a16="http://schemas.microsoft.com/office/drawing/2014/main" id="{C3CA87FF-8F8F-4A82-8484-B7EC9B096488}"/>
              </a:ext>
            </a:extLst>
          </p:cNvPr>
          <p:cNvPicPr>
            <a:picLocks noChangeAspect="1"/>
          </p:cNvPicPr>
          <p:nvPr/>
        </p:nvPicPr>
        <p:blipFill>
          <a:blip r:embed="rId5"/>
          <a:stretch>
            <a:fillRect/>
          </a:stretch>
        </p:blipFill>
        <p:spPr>
          <a:xfrm>
            <a:off x="1090942" y="4211970"/>
            <a:ext cx="10010115" cy="2144381"/>
          </a:xfrm>
          <a:prstGeom prst="rect">
            <a:avLst/>
          </a:prstGeom>
        </p:spPr>
      </p:pic>
    </p:spTree>
    <p:extLst>
      <p:ext uri="{BB962C8B-B14F-4D97-AF65-F5344CB8AC3E}">
        <p14:creationId xmlns:p14="http://schemas.microsoft.com/office/powerpoint/2010/main" val="2503693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 r="-2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9468" y="123395"/>
            <a:ext cx="9913081" cy="757923"/>
          </a:xfrm>
        </p:spPr>
        <p:txBody>
          <a:bodyPr>
            <a:noAutofit/>
          </a:bodyPr>
          <a:lstStyle/>
          <a:p>
            <a:pPr algn="l"/>
            <a:r>
              <a:rPr lang="en-US" sz="3733" b="1" dirty="0">
                <a:solidFill>
                  <a:schemeClr val="bg1"/>
                </a:solidFill>
                <a:latin typeface="Arial"/>
                <a:cs typeface="Arial"/>
              </a:rPr>
              <a:t>Agenda </a:t>
            </a:r>
            <a:endParaRPr lang="en-US" sz="3200" b="1" dirty="0">
              <a:solidFill>
                <a:schemeClr val="bg1"/>
              </a:solidFill>
              <a:latin typeface="Arial"/>
              <a:cs typeface="Arial"/>
            </a:endParaRPr>
          </a:p>
        </p:txBody>
      </p:sp>
      <p:sp>
        <p:nvSpPr>
          <p:cNvPr id="3" name="Content Placeholder 2"/>
          <p:cNvSpPr>
            <a:spLocks noGrp="1"/>
          </p:cNvSpPr>
          <p:nvPr>
            <p:ph idx="1"/>
          </p:nvPr>
        </p:nvSpPr>
        <p:spPr>
          <a:xfrm>
            <a:off x="389469" y="1205355"/>
            <a:ext cx="11802532" cy="5283464"/>
          </a:xfrm>
        </p:spPr>
        <p:txBody>
          <a:bodyPr>
            <a:noAutofit/>
          </a:bodyPr>
          <a:lstStyle/>
          <a:p>
            <a:pPr marL="0" indent="0">
              <a:buNone/>
            </a:pPr>
            <a:r>
              <a:rPr lang="de-DE" sz="2667" b="1" dirty="0">
                <a:solidFill>
                  <a:srgbClr val="803585"/>
                </a:solidFill>
              </a:rPr>
              <a:t>Welcome:    </a:t>
            </a:r>
            <a:r>
              <a:rPr lang="de-DE" sz="2667" b="1" dirty="0"/>
              <a:t>Carrington Lott, MPH</a:t>
            </a:r>
          </a:p>
          <a:p>
            <a:pPr marL="0" indent="0">
              <a:buNone/>
            </a:pPr>
            <a:r>
              <a:rPr lang="de-DE" sz="2600" dirty="0"/>
              <a:t>			      </a:t>
            </a:r>
            <a:r>
              <a:rPr lang="de-DE" sz="2600" i="1" dirty="0"/>
              <a:t>Program Manager for Systems for Action</a:t>
            </a:r>
            <a:r>
              <a:rPr lang="de-DE" sz="2600" dirty="0"/>
              <a:t>		</a:t>
            </a:r>
          </a:p>
          <a:p>
            <a:pPr marL="0" indent="0">
              <a:buNone/>
            </a:pPr>
            <a:endParaRPr lang="de-DE" sz="2667" dirty="0"/>
          </a:p>
          <a:p>
            <a:pPr marL="0" indent="0">
              <a:buNone/>
            </a:pPr>
            <a:r>
              <a:rPr lang="de-DE" sz="2667" dirty="0"/>
              <a:t>	</a:t>
            </a:r>
          </a:p>
          <a:p>
            <a:pPr marL="0" indent="0">
              <a:buNone/>
            </a:pPr>
            <a:r>
              <a:rPr lang="de-DE" sz="2667" b="1" dirty="0">
                <a:solidFill>
                  <a:srgbClr val="803585"/>
                </a:solidFill>
              </a:rPr>
              <a:t>Presenters:</a:t>
            </a:r>
            <a:endParaRPr lang="de-DE" sz="2667" dirty="0"/>
          </a:p>
          <a:p>
            <a:pPr marL="0" indent="0">
              <a:buNone/>
            </a:pPr>
            <a:endParaRPr lang="de-DE" sz="2667" dirty="0"/>
          </a:p>
          <a:p>
            <a:pPr marL="0" indent="0">
              <a:buNone/>
            </a:pPr>
            <a:endParaRPr lang="de-DE" sz="2667" dirty="0"/>
          </a:p>
          <a:p>
            <a:pPr marL="0" indent="0">
              <a:buNone/>
            </a:pPr>
            <a:endParaRPr lang="de-DE" sz="2667" dirty="0"/>
          </a:p>
          <a:p>
            <a:pPr marL="0" indent="0">
              <a:buNone/>
            </a:pPr>
            <a:endParaRPr lang="de-DE" sz="2667" b="1" dirty="0">
              <a:solidFill>
                <a:srgbClr val="803585"/>
              </a:solidFill>
            </a:endParaRPr>
          </a:p>
          <a:p>
            <a:pPr marL="0" indent="0">
              <a:buNone/>
            </a:pPr>
            <a:endParaRPr lang="de-DE" sz="1333" dirty="0"/>
          </a:p>
          <a:p>
            <a:pPr marL="0" lvl="0" indent="0">
              <a:buNone/>
            </a:pPr>
            <a:r>
              <a:rPr lang="de-DE" sz="2667" b="1" dirty="0">
                <a:solidFill>
                  <a:srgbClr val="803585"/>
                </a:solidFill>
              </a:rPr>
              <a:t>Q&amp;A:			  </a:t>
            </a:r>
            <a:r>
              <a:rPr lang="de-DE" sz="2667" b="1" dirty="0">
                <a:solidFill>
                  <a:prstClr val="black"/>
                </a:solidFill>
              </a:rPr>
              <a:t>Carrington Lott, MPH</a:t>
            </a:r>
            <a:endParaRPr lang="en-US" sz="2667" dirty="0"/>
          </a:p>
        </p:txBody>
      </p:sp>
      <p:sp>
        <p:nvSpPr>
          <p:cNvPr id="5" name="TextBox 4">
            <a:extLst>
              <a:ext uri="{FF2B5EF4-FFF2-40B4-BE49-F238E27FC236}">
                <a16:creationId xmlns:a16="http://schemas.microsoft.com/office/drawing/2014/main" id="{50E3CEBB-399F-451A-8B32-19038F2BA73F}"/>
              </a:ext>
            </a:extLst>
          </p:cNvPr>
          <p:cNvSpPr txBox="1"/>
          <p:nvPr/>
        </p:nvSpPr>
        <p:spPr>
          <a:xfrm>
            <a:off x="2389466" y="3189065"/>
            <a:ext cx="10134228" cy="1497974"/>
          </a:xfrm>
          <a:prstGeom prst="rect">
            <a:avLst/>
          </a:prstGeom>
          <a:noFill/>
        </p:spPr>
        <p:txBody>
          <a:bodyPr wrap="square" rtlCol="0">
            <a:spAutoFit/>
          </a:bodyPr>
          <a:lstStyle/>
          <a:p>
            <a:pPr defTabSz="609585">
              <a:spcBef>
                <a:spcPts val="597"/>
              </a:spcBef>
            </a:pPr>
            <a:r>
              <a:rPr lang="en-US" sz="2667" b="1" dirty="0">
                <a:solidFill>
                  <a:srgbClr val="222222"/>
                </a:solidFill>
                <a:latin typeface="Arial" panose="020B0604020202020204" pitchFamily="34" charset="0"/>
                <a:cs typeface="Arial" panose="020B0604020202020204" pitchFamily="34" charset="0"/>
              </a:rPr>
              <a:t>Jamila McLean, MPH and </a:t>
            </a:r>
            <a:r>
              <a:rPr lang="de-DE" sz="2800" b="1" dirty="0">
                <a:solidFill>
                  <a:prstClr val="black"/>
                </a:solidFill>
                <a:latin typeface="Arial" panose="020B0604020202020204" pitchFamily="34" charset="0"/>
                <a:cs typeface="Arial" panose="020B0604020202020204" pitchFamily="34" charset="0"/>
              </a:rPr>
              <a:t>Suzanne Kinsky, MPH, PhD</a:t>
            </a:r>
            <a:endParaRPr lang="en-US" sz="2667" b="1" dirty="0">
              <a:solidFill>
                <a:srgbClr val="222222"/>
              </a:solidFill>
              <a:latin typeface="Arial" panose="020B0604020202020204" pitchFamily="34" charset="0"/>
              <a:cs typeface="Arial" panose="020B0604020202020204" pitchFamily="34" charset="0"/>
            </a:endParaRPr>
          </a:p>
          <a:p>
            <a:pPr defTabSz="609585">
              <a:spcBef>
                <a:spcPts val="597"/>
              </a:spcBef>
            </a:pPr>
            <a:r>
              <a:rPr lang="en-US" sz="2600" i="1" dirty="0">
                <a:solidFill>
                  <a:prstClr val="black"/>
                </a:solidFill>
                <a:latin typeface="Arial" panose="020B0604020202020204" pitchFamily="34" charset="0"/>
                <a:cs typeface="Arial" panose="020B0604020202020204" pitchFamily="34" charset="0"/>
              </a:rPr>
              <a:t>Benefits Data Trust and UPMC Center for High Value Health Care</a:t>
            </a:r>
          </a:p>
          <a:p>
            <a:pPr defTabSz="609585">
              <a:spcBef>
                <a:spcPts val="597"/>
              </a:spcBef>
            </a:pPr>
            <a:endParaRPr lang="en-US" sz="2667" i="1" dirty="0">
              <a:solidFill>
                <a:prstClr val="black"/>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48286AC-F83D-4E9E-B22A-B38981F951B0}"/>
              </a:ext>
            </a:extLst>
          </p:cNvPr>
          <p:cNvSpPr txBox="1"/>
          <p:nvPr/>
        </p:nvSpPr>
        <p:spPr>
          <a:xfrm>
            <a:off x="2389465" y="4343870"/>
            <a:ext cx="6905259" cy="990143"/>
          </a:xfrm>
          <a:prstGeom prst="rect">
            <a:avLst/>
          </a:prstGeom>
          <a:noFill/>
        </p:spPr>
        <p:txBody>
          <a:bodyPr wrap="square" rtlCol="0">
            <a:spAutoFit/>
          </a:bodyPr>
          <a:lstStyle/>
          <a:p>
            <a:pPr defTabSz="609585">
              <a:spcBef>
                <a:spcPts val="597"/>
              </a:spcBef>
            </a:pPr>
            <a:r>
              <a:rPr lang="en-US" sz="2667" b="1" dirty="0">
                <a:solidFill>
                  <a:srgbClr val="222222"/>
                </a:solidFill>
                <a:latin typeface="Arial" panose="020B0604020202020204" pitchFamily="34" charset="0"/>
                <a:cs typeface="Arial" panose="020B0604020202020204" pitchFamily="34" charset="0"/>
              </a:rPr>
              <a:t>Joan Eichner, DrPH</a:t>
            </a:r>
          </a:p>
          <a:p>
            <a:pPr defTabSz="609585">
              <a:spcBef>
                <a:spcPts val="597"/>
              </a:spcBef>
            </a:pPr>
            <a:r>
              <a:rPr lang="en-US" sz="2600" i="1" dirty="0">
                <a:solidFill>
                  <a:prstClr val="black"/>
                </a:solidFill>
                <a:latin typeface="Arial" panose="020B0604020202020204" pitchFamily="34" charset="0"/>
                <a:cs typeface="Arial" panose="020B0604020202020204" pitchFamily="34" charset="0"/>
              </a:rPr>
              <a:t>UPMC Center for Social Impact</a:t>
            </a:r>
          </a:p>
        </p:txBody>
      </p:sp>
      <p:sp>
        <p:nvSpPr>
          <p:cNvPr id="4" name="Footer Placeholder 3">
            <a:extLst>
              <a:ext uri="{FF2B5EF4-FFF2-40B4-BE49-F238E27FC236}">
                <a16:creationId xmlns:a16="http://schemas.microsoft.com/office/drawing/2014/main" id="{5F178A68-5A7C-4C56-9360-0831F2C1FA39}"/>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6011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 r="-2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1586" y="97781"/>
            <a:ext cx="11197026" cy="757923"/>
          </a:xfrm>
        </p:spPr>
        <p:txBody>
          <a:bodyPr>
            <a:noAutofit/>
          </a:bodyPr>
          <a:lstStyle/>
          <a:p>
            <a:pPr algn="l"/>
            <a:r>
              <a:rPr lang="en-US" sz="3000" b="1" dirty="0">
                <a:solidFill>
                  <a:schemeClr val="bg1"/>
                </a:solidFill>
                <a:latin typeface="Arial"/>
                <a:cs typeface="Arial"/>
              </a:rPr>
              <a:t>COVID Impact on Study</a:t>
            </a:r>
          </a:p>
        </p:txBody>
      </p:sp>
      <p:sp>
        <p:nvSpPr>
          <p:cNvPr id="3" name="Footer Placeholder 2">
            <a:extLst>
              <a:ext uri="{FF2B5EF4-FFF2-40B4-BE49-F238E27FC236}">
                <a16:creationId xmlns:a16="http://schemas.microsoft.com/office/drawing/2014/main" id="{71116EC9-B568-458D-B820-F8C224D693AF}"/>
              </a:ext>
            </a:extLst>
          </p:cNvPr>
          <p:cNvSpPr>
            <a:spLocks noGrp="1"/>
          </p:cNvSpPr>
          <p:nvPr>
            <p:ph type="ftr" sz="quarter" idx="11"/>
          </p:nvPr>
        </p:nvSpPr>
        <p:spPr/>
        <p:txBody>
          <a:bodyPr/>
          <a:lstStyle/>
          <a:p>
            <a:fld id="{59B6D999-3678-434E-80E9-98C5112FC0EA}" type="slidenum">
              <a:rPr lang="en-US" smtClean="0"/>
              <a:t>20</a:t>
            </a:fld>
            <a:endParaRPr lang="en-US" dirty="0"/>
          </a:p>
        </p:txBody>
      </p:sp>
      <p:pic>
        <p:nvPicPr>
          <p:cNvPr id="10" name="Picture 9">
            <a:extLst>
              <a:ext uri="{FF2B5EF4-FFF2-40B4-BE49-F238E27FC236}">
                <a16:creationId xmlns:a16="http://schemas.microsoft.com/office/drawing/2014/main" id="{BE96FE64-650A-495D-AF8C-77F2DD072D33}"/>
              </a:ext>
            </a:extLst>
          </p:cNvPr>
          <p:cNvPicPr>
            <a:picLocks noChangeAspect="1"/>
          </p:cNvPicPr>
          <p:nvPr/>
        </p:nvPicPr>
        <p:blipFill>
          <a:blip r:embed="rId4"/>
          <a:stretch>
            <a:fillRect/>
          </a:stretch>
        </p:blipFill>
        <p:spPr>
          <a:xfrm>
            <a:off x="331586" y="1220957"/>
            <a:ext cx="12192000" cy="5317956"/>
          </a:xfrm>
          <a:prstGeom prst="rect">
            <a:avLst/>
          </a:prstGeom>
        </p:spPr>
      </p:pic>
    </p:spTree>
    <p:extLst>
      <p:ext uri="{BB962C8B-B14F-4D97-AF65-F5344CB8AC3E}">
        <p14:creationId xmlns:p14="http://schemas.microsoft.com/office/powerpoint/2010/main" val="2018733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 r="-2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1586" y="97781"/>
            <a:ext cx="11197026" cy="757923"/>
          </a:xfrm>
        </p:spPr>
        <p:txBody>
          <a:bodyPr>
            <a:noAutofit/>
          </a:bodyPr>
          <a:lstStyle/>
          <a:p>
            <a:pPr algn="l"/>
            <a:r>
              <a:rPr lang="en-US" sz="3000" b="1" dirty="0">
                <a:solidFill>
                  <a:schemeClr val="bg1"/>
                </a:solidFill>
                <a:latin typeface="Arial"/>
                <a:cs typeface="Arial"/>
              </a:rPr>
              <a:t>Implications</a:t>
            </a:r>
          </a:p>
        </p:txBody>
      </p:sp>
      <p:sp>
        <p:nvSpPr>
          <p:cNvPr id="3" name="Footer Placeholder 2">
            <a:extLst>
              <a:ext uri="{FF2B5EF4-FFF2-40B4-BE49-F238E27FC236}">
                <a16:creationId xmlns:a16="http://schemas.microsoft.com/office/drawing/2014/main" id="{71116EC9-B568-458D-B820-F8C224D693AF}"/>
              </a:ext>
            </a:extLst>
          </p:cNvPr>
          <p:cNvSpPr>
            <a:spLocks noGrp="1"/>
          </p:cNvSpPr>
          <p:nvPr>
            <p:ph type="ftr" sz="quarter" idx="11"/>
          </p:nvPr>
        </p:nvSpPr>
        <p:spPr/>
        <p:txBody>
          <a:bodyPr/>
          <a:lstStyle/>
          <a:p>
            <a:fld id="{59B6D999-3678-434E-80E9-98C5112FC0EA}" type="slidenum">
              <a:rPr lang="en-US" smtClean="0"/>
              <a:t>21</a:t>
            </a:fld>
            <a:endParaRPr lang="en-US" dirty="0"/>
          </a:p>
        </p:txBody>
      </p:sp>
      <p:pic>
        <p:nvPicPr>
          <p:cNvPr id="5" name="Picture 4">
            <a:extLst>
              <a:ext uri="{FF2B5EF4-FFF2-40B4-BE49-F238E27FC236}">
                <a16:creationId xmlns:a16="http://schemas.microsoft.com/office/drawing/2014/main" id="{01CFF7E3-A72E-498F-9675-373BBA4C48E7}"/>
              </a:ext>
            </a:extLst>
          </p:cNvPr>
          <p:cNvPicPr>
            <a:picLocks noChangeAspect="1"/>
          </p:cNvPicPr>
          <p:nvPr/>
        </p:nvPicPr>
        <p:blipFill>
          <a:blip r:embed="rId4"/>
          <a:stretch>
            <a:fillRect/>
          </a:stretch>
        </p:blipFill>
        <p:spPr>
          <a:xfrm>
            <a:off x="-26154" y="1469224"/>
            <a:ext cx="12192000" cy="5069689"/>
          </a:xfrm>
          <a:prstGeom prst="rect">
            <a:avLst/>
          </a:prstGeom>
        </p:spPr>
      </p:pic>
    </p:spTree>
    <p:extLst>
      <p:ext uri="{BB962C8B-B14F-4D97-AF65-F5344CB8AC3E}">
        <p14:creationId xmlns:p14="http://schemas.microsoft.com/office/powerpoint/2010/main" val="2624400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 r="-2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1586" y="97781"/>
            <a:ext cx="9913081" cy="757923"/>
          </a:xfrm>
        </p:spPr>
        <p:txBody>
          <a:bodyPr>
            <a:noAutofit/>
          </a:bodyPr>
          <a:lstStyle/>
          <a:p>
            <a:pPr algn="l"/>
            <a:r>
              <a:rPr lang="en-US" sz="3733" b="1" dirty="0">
                <a:solidFill>
                  <a:schemeClr val="bg1"/>
                </a:solidFill>
                <a:latin typeface="Arial"/>
                <a:cs typeface="Arial"/>
              </a:rPr>
              <a:t>Commentary</a:t>
            </a:r>
            <a:endParaRPr lang="en-US" sz="3200" b="1" dirty="0">
              <a:solidFill>
                <a:schemeClr val="bg1"/>
              </a:solidFill>
              <a:latin typeface="Arial"/>
              <a:cs typeface="Arial"/>
            </a:endParaRPr>
          </a:p>
        </p:txBody>
      </p:sp>
      <p:sp>
        <p:nvSpPr>
          <p:cNvPr id="4" name="Content Placeholder 3">
            <a:extLst>
              <a:ext uri="{FF2B5EF4-FFF2-40B4-BE49-F238E27FC236}">
                <a16:creationId xmlns:a16="http://schemas.microsoft.com/office/drawing/2014/main" id="{8FBD396C-4643-4F68-BC90-B4B762837567}"/>
              </a:ext>
            </a:extLst>
          </p:cNvPr>
          <p:cNvSpPr>
            <a:spLocks noGrp="1"/>
          </p:cNvSpPr>
          <p:nvPr>
            <p:ph idx="1"/>
          </p:nvPr>
        </p:nvSpPr>
        <p:spPr>
          <a:xfrm>
            <a:off x="609600" y="3278639"/>
            <a:ext cx="10972800" cy="757923"/>
          </a:xfrm>
        </p:spPr>
        <p:txBody>
          <a:bodyPr>
            <a:noAutofit/>
          </a:bodyPr>
          <a:lstStyle/>
          <a:p>
            <a:pPr marL="0" indent="0" algn="ctr">
              <a:buNone/>
            </a:pPr>
            <a:r>
              <a:rPr lang="en-US" sz="4000" b="1" dirty="0"/>
              <a:t>Joan Eichner, DrPH</a:t>
            </a:r>
          </a:p>
          <a:p>
            <a:pPr marL="0" indent="0" algn="ctr">
              <a:buNone/>
            </a:pPr>
            <a:r>
              <a:rPr lang="en-US" sz="4000" i="1" dirty="0"/>
              <a:t>UPMC Center for Social Impact</a:t>
            </a:r>
          </a:p>
        </p:txBody>
      </p:sp>
      <p:sp>
        <p:nvSpPr>
          <p:cNvPr id="3" name="Footer Placeholder 2">
            <a:extLst>
              <a:ext uri="{FF2B5EF4-FFF2-40B4-BE49-F238E27FC236}">
                <a16:creationId xmlns:a16="http://schemas.microsoft.com/office/drawing/2014/main" id="{7F399FF8-EA3D-401E-AD3E-7858DB21EDAA}"/>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56296614"/>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Arial" panose="020B0604020202020204" pitchFamily="34" charset="0"/>
                <a:cs typeface="Arial" panose="020B0604020202020204" pitchFamily="34" charset="0"/>
              </a:rPr>
              <a:t>Questions?</a:t>
            </a:r>
          </a:p>
        </p:txBody>
      </p:sp>
      <p:pic>
        <p:nvPicPr>
          <p:cNvPr id="3" name="Picture 2" descr="SFA_Logo_SquareOutlines-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3041" y="1378070"/>
            <a:ext cx="3285919" cy="3285919"/>
          </a:xfrm>
          <a:prstGeom prst="rect">
            <a:avLst/>
          </a:prstGeom>
        </p:spPr>
      </p:pic>
      <p:sp>
        <p:nvSpPr>
          <p:cNvPr id="10" name="Title 1"/>
          <p:cNvSpPr txBox="1">
            <a:spLocks/>
          </p:cNvSpPr>
          <p:nvPr/>
        </p:nvSpPr>
        <p:spPr>
          <a:xfrm>
            <a:off x="2209800" y="4038677"/>
            <a:ext cx="7772400" cy="260180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609585"/>
            <a:r>
              <a:rPr lang="en-US" sz="3200" b="1">
                <a:solidFill>
                  <a:srgbClr val="5B1F5C"/>
                </a:solidFill>
                <a:latin typeface="Arial"/>
                <a:cs typeface="Arial"/>
              </a:rPr>
              <a:t>www.systemsforaction.org</a:t>
            </a:r>
          </a:p>
          <a:p>
            <a:pPr defTabSz="609585"/>
            <a:endParaRPr lang="en-US" sz="3200" b="1">
              <a:solidFill>
                <a:srgbClr val="5B1F5C"/>
              </a:solidFill>
              <a:latin typeface="Arial"/>
              <a:cs typeface="Arial"/>
            </a:endParaRPr>
          </a:p>
        </p:txBody>
      </p:sp>
      <p:pic>
        <p:nvPicPr>
          <p:cNvPr id="1028" name="Picture 4" descr="Image result for twitter">
            <a:extLst>
              <a:ext uri="{FF2B5EF4-FFF2-40B4-BE49-F238E27FC236}">
                <a16:creationId xmlns:a16="http://schemas.microsoft.com/office/drawing/2014/main" id="{A2D7DA83-D3FD-4A11-9F6D-372CD18CE6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8193" y="5383917"/>
            <a:ext cx="724008" cy="7240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845E8BA-3B2E-4612-8D79-4BC6098BC18E}"/>
              </a:ext>
            </a:extLst>
          </p:cNvPr>
          <p:cNvSpPr/>
          <p:nvPr/>
        </p:nvSpPr>
        <p:spPr>
          <a:xfrm>
            <a:off x="4775202" y="5478536"/>
            <a:ext cx="2880917" cy="461665"/>
          </a:xfrm>
          <a:prstGeom prst="rect">
            <a:avLst/>
          </a:prstGeom>
        </p:spPr>
        <p:txBody>
          <a:bodyPr wrap="none">
            <a:spAutoFit/>
          </a:bodyPr>
          <a:lstStyle/>
          <a:p>
            <a:pPr defTabSz="609585"/>
            <a:r>
              <a:rPr lang="en-US" sz="2400" b="1">
                <a:solidFill>
                  <a:srgbClr val="5B1F5C"/>
                </a:solidFill>
                <a:latin typeface="Arial"/>
                <a:cs typeface="Arial"/>
                <a:hlinkClick r:id="rId5"/>
              </a:rPr>
              <a:t>@Systems4Action</a:t>
            </a:r>
            <a:endParaRPr lang="en-US" sz="2400" b="1">
              <a:solidFill>
                <a:srgbClr val="5B1F5C"/>
              </a:solidFill>
              <a:latin typeface="Arial"/>
              <a:cs typeface="Arial"/>
            </a:endParaRPr>
          </a:p>
        </p:txBody>
      </p:sp>
      <p:sp>
        <p:nvSpPr>
          <p:cNvPr id="5" name="Footer Placeholder 4">
            <a:extLst>
              <a:ext uri="{FF2B5EF4-FFF2-40B4-BE49-F238E27FC236}">
                <a16:creationId xmlns:a16="http://schemas.microsoft.com/office/drawing/2014/main" id="{2AA99722-4955-496B-A5F7-9BEB236EAA7A}"/>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4997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 r="-2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1586" y="97781"/>
            <a:ext cx="9913081" cy="757923"/>
          </a:xfrm>
        </p:spPr>
        <p:txBody>
          <a:bodyPr>
            <a:noAutofit/>
          </a:bodyPr>
          <a:lstStyle/>
          <a:p>
            <a:pPr algn="l"/>
            <a:r>
              <a:rPr lang="en-US" sz="3733" b="1">
                <a:solidFill>
                  <a:schemeClr val="bg1"/>
                </a:solidFill>
                <a:latin typeface="Arial"/>
                <a:cs typeface="Arial"/>
              </a:rPr>
              <a:t>Certificate of Completion</a:t>
            </a:r>
            <a:endParaRPr lang="en-US" sz="3200" b="1">
              <a:solidFill>
                <a:schemeClr val="bg1"/>
              </a:solidFill>
              <a:latin typeface="Arial"/>
              <a:cs typeface="Arial"/>
            </a:endParaRPr>
          </a:p>
        </p:txBody>
      </p:sp>
      <p:sp>
        <p:nvSpPr>
          <p:cNvPr id="4" name="Content Placeholder 3">
            <a:extLst>
              <a:ext uri="{FF2B5EF4-FFF2-40B4-BE49-F238E27FC236}">
                <a16:creationId xmlns:a16="http://schemas.microsoft.com/office/drawing/2014/main" id="{8FBD396C-4643-4F68-BC90-B4B762837567}"/>
              </a:ext>
            </a:extLst>
          </p:cNvPr>
          <p:cNvSpPr>
            <a:spLocks noGrp="1"/>
          </p:cNvSpPr>
          <p:nvPr>
            <p:ph idx="1"/>
          </p:nvPr>
        </p:nvSpPr>
        <p:spPr>
          <a:xfrm>
            <a:off x="609600" y="2059439"/>
            <a:ext cx="10972800" cy="2739123"/>
          </a:xfrm>
        </p:spPr>
        <p:txBody>
          <a:bodyPr>
            <a:normAutofit lnSpcReduction="10000"/>
          </a:bodyPr>
          <a:lstStyle/>
          <a:p>
            <a:pPr marL="0" indent="0" algn="ctr">
              <a:buNone/>
            </a:pPr>
            <a:r>
              <a:rPr lang="en-US">
                <a:latin typeface="Arial" panose="020B0604020202020204" pitchFamily="34" charset="0"/>
                <a:cs typeface="Arial" panose="020B0604020202020204" pitchFamily="34" charset="0"/>
              </a:rPr>
              <a:t>If you would like to receive a </a:t>
            </a:r>
            <a:r>
              <a:rPr lang="en-US" b="1">
                <a:latin typeface="Arial" panose="020B0604020202020204" pitchFamily="34" charset="0"/>
                <a:cs typeface="Arial" panose="020B0604020202020204" pitchFamily="34" charset="0"/>
              </a:rPr>
              <a:t>certificate of completion </a:t>
            </a:r>
          </a:p>
          <a:p>
            <a:pPr marL="0" indent="0" algn="ctr">
              <a:buNone/>
            </a:pPr>
            <a:r>
              <a:rPr lang="en-US">
                <a:latin typeface="Arial" panose="020B0604020202020204" pitchFamily="34" charset="0"/>
                <a:cs typeface="Arial" panose="020B0604020202020204" pitchFamily="34" charset="0"/>
              </a:rPr>
              <a:t>for today’s ResProg webinar, please </a:t>
            </a:r>
          </a:p>
          <a:p>
            <a:pPr marL="0" indent="0" algn="ctr">
              <a:buNone/>
            </a:pPr>
            <a:r>
              <a:rPr lang="en-US">
                <a:latin typeface="Arial" panose="020B0604020202020204" pitchFamily="34" charset="0"/>
                <a:cs typeface="Arial" panose="020B0604020202020204" pitchFamily="34" charset="0"/>
              </a:rPr>
              <a:t>complete the survey at the end of the session.</a:t>
            </a:r>
          </a:p>
          <a:p>
            <a:pPr marL="0" indent="0" algn="ctr">
              <a:buNone/>
            </a:pPr>
            <a:endParaRPr lang="en-US">
              <a:latin typeface="Arial" panose="020B0604020202020204" pitchFamily="34" charset="0"/>
              <a:cs typeface="Arial" panose="020B0604020202020204" pitchFamily="34" charset="0"/>
            </a:endParaRPr>
          </a:p>
          <a:p>
            <a:pPr marL="0" indent="0" algn="ctr">
              <a:buNone/>
            </a:pPr>
            <a:r>
              <a:rPr lang="en-US">
                <a:latin typeface="Arial" panose="020B0604020202020204" pitchFamily="34" charset="0"/>
                <a:cs typeface="Arial" panose="020B0604020202020204" pitchFamily="34" charset="0"/>
              </a:rPr>
              <a:t>One will be emailed to you.</a:t>
            </a:r>
          </a:p>
        </p:txBody>
      </p:sp>
      <p:sp>
        <p:nvSpPr>
          <p:cNvPr id="3" name="Footer Placeholder 2">
            <a:extLst>
              <a:ext uri="{FF2B5EF4-FFF2-40B4-BE49-F238E27FC236}">
                <a16:creationId xmlns:a16="http://schemas.microsoft.com/office/drawing/2014/main" id="{24C5A6FF-05FE-4594-9700-C0C0337975A9}"/>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6577552"/>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 r="-2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1586" y="97781"/>
            <a:ext cx="9913081" cy="757923"/>
          </a:xfrm>
        </p:spPr>
        <p:txBody>
          <a:bodyPr>
            <a:noAutofit/>
          </a:bodyPr>
          <a:lstStyle/>
          <a:p>
            <a:pPr algn="l"/>
            <a:r>
              <a:rPr lang="en-US" sz="3733" b="1">
                <a:solidFill>
                  <a:schemeClr val="bg1"/>
                </a:solidFill>
                <a:latin typeface="Arial"/>
                <a:cs typeface="Arial"/>
              </a:rPr>
              <a:t>Upcoming Webinars</a:t>
            </a:r>
            <a:endParaRPr lang="en-US" sz="3200" b="1">
              <a:solidFill>
                <a:schemeClr val="bg1"/>
              </a:solidFill>
              <a:latin typeface="Arial"/>
              <a:cs typeface="Arial"/>
            </a:endParaRPr>
          </a:p>
        </p:txBody>
      </p:sp>
      <p:sp>
        <p:nvSpPr>
          <p:cNvPr id="3" name="Content Placeholder 2"/>
          <p:cNvSpPr>
            <a:spLocks noGrp="1"/>
          </p:cNvSpPr>
          <p:nvPr>
            <p:ph idx="1"/>
          </p:nvPr>
        </p:nvSpPr>
        <p:spPr>
          <a:xfrm>
            <a:off x="206727" y="1314440"/>
            <a:ext cx="11778545" cy="4396291"/>
          </a:xfrm>
        </p:spPr>
        <p:txBody>
          <a:bodyPr>
            <a:noAutofit/>
          </a:bodyPr>
          <a:lstStyle/>
          <a:p>
            <a:pPr marL="0" indent="0">
              <a:spcBef>
                <a:spcPts val="0"/>
              </a:spcBef>
              <a:buNone/>
            </a:pPr>
            <a:r>
              <a:rPr lang="en-US" b="1" dirty="0"/>
              <a:t>October 28</a:t>
            </a:r>
            <a:r>
              <a:rPr lang="en-US" b="1" baseline="30000" dirty="0"/>
              <a:t>th</a:t>
            </a:r>
            <a:r>
              <a:rPr lang="en-US" b="1" dirty="0"/>
              <a:t> | 12pm ET</a:t>
            </a:r>
          </a:p>
          <a:p>
            <a:pPr marL="0" indent="0">
              <a:spcBef>
                <a:spcPts val="0"/>
              </a:spcBef>
              <a:buNone/>
            </a:pPr>
            <a:r>
              <a:rPr lang="en-US" sz="800" b="1" dirty="0">
                <a:solidFill>
                  <a:schemeClr val="bg1"/>
                </a:solidFill>
              </a:rPr>
              <a:t>0</a:t>
            </a:r>
            <a:br>
              <a:rPr lang="en-US" dirty="0"/>
            </a:br>
            <a:r>
              <a:rPr lang="en-US" sz="3000" b="1" i="0" strike="noStrike" dirty="0">
                <a:solidFill>
                  <a:srgbClr val="4485B8"/>
                </a:solidFill>
                <a:effectLst/>
                <a:latin typeface="Helvetica Neue"/>
                <a:hlinkClick r:id="rId4"/>
              </a:rPr>
              <a:t>Closing the Gaps in Health and Social Services for Low-Income Pregnant Women</a:t>
            </a:r>
            <a:r>
              <a:rPr lang="en-US" sz="3000" b="1" dirty="0">
                <a:solidFill>
                  <a:schemeClr val="bg1"/>
                </a:solidFill>
              </a:rPr>
              <a:t>0</a:t>
            </a:r>
          </a:p>
          <a:p>
            <a:pPr marL="0" indent="0">
              <a:spcBef>
                <a:spcPts val="0"/>
              </a:spcBef>
              <a:buNone/>
            </a:pPr>
            <a:endParaRPr lang="en-US" sz="1200" b="1" dirty="0"/>
          </a:p>
          <a:p>
            <a:pPr marL="0" indent="0">
              <a:spcBef>
                <a:spcPts val="0"/>
              </a:spcBef>
              <a:buNone/>
            </a:pPr>
            <a:r>
              <a:rPr lang="en-US" sz="2400" i="1" dirty="0"/>
              <a:t>Irene Vidyanti, PhD and William Nicholas, PhD | Los Angeles County Department of Public Health </a:t>
            </a:r>
          </a:p>
          <a:p>
            <a:pPr marL="0" indent="0">
              <a:spcBef>
                <a:spcPts val="0"/>
              </a:spcBef>
              <a:buNone/>
            </a:pPr>
            <a:endParaRPr lang="en-US" sz="2400" i="1" dirty="0">
              <a:solidFill>
                <a:prstClr val="black"/>
              </a:solidFill>
            </a:endParaRPr>
          </a:p>
          <a:p>
            <a:pPr marL="0" indent="0">
              <a:spcBef>
                <a:spcPts val="0"/>
              </a:spcBef>
              <a:buNone/>
            </a:pPr>
            <a:r>
              <a:rPr lang="en-US" b="1" dirty="0"/>
              <a:t>November 11</a:t>
            </a:r>
            <a:r>
              <a:rPr lang="en-US" b="1" baseline="30000" dirty="0"/>
              <a:t>th</a:t>
            </a:r>
            <a:r>
              <a:rPr lang="en-US" b="1" dirty="0"/>
              <a:t> | 12pm ET</a:t>
            </a:r>
          </a:p>
          <a:p>
            <a:pPr marL="0" indent="0">
              <a:spcBef>
                <a:spcPts val="0"/>
              </a:spcBef>
              <a:buNone/>
            </a:pPr>
            <a:r>
              <a:rPr lang="en-US" sz="800" b="1" dirty="0">
                <a:solidFill>
                  <a:schemeClr val="bg1"/>
                </a:solidFill>
              </a:rPr>
              <a:t>0</a:t>
            </a:r>
            <a:br>
              <a:rPr lang="en-US" sz="2400" dirty="0"/>
            </a:br>
            <a:r>
              <a:rPr lang="en-US" sz="3000" b="1" i="0" u="none" strike="noStrike" dirty="0">
                <a:solidFill>
                  <a:srgbClr val="3A729E"/>
                </a:solidFill>
                <a:effectLst/>
                <a:latin typeface="Helvetica Neue"/>
                <a:hlinkClick r:id="rId5"/>
              </a:rPr>
              <a:t>Can Subsidized Transportation Options Slow Diabetes Progression? </a:t>
            </a:r>
            <a:endParaRPr lang="en-US" sz="3000" b="1" dirty="0">
              <a:solidFill>
                <a:schemeClr val="bg1"/>
              </a:solidFill>
            </a:endParaRPr>
          </a:p>
          <a:p>
            <a:pPr marL="0" indent="0">
              <a:spcBef>
                <a:spcPts val="0"/>
              </a:spcBef>
              <a:buNone/>
            </a:pPr>
            <a:endParaRPr lang="en-US" sz="1200" b="1" dirty="0"/>
          </a:p>
          <a:p>
            <a:pPr marL="0" indent="0">
              <a:spcBef>
                <a:spcPts val="0"/>
              </a:spcBef>
              <a:buNone/>
            </a:pPr>
            <a:r>
              <a:rPr lang="en-US" sz="2400" i="1" dirty="0"/>
              <a:t>Fei Li, PhD and Christopher </a:t>
            </a:r>
            <a:r>
              <a:rPr lang="en-US" sz="2400" i="1" dirty="0" err="1"/>
              <a:t>Kajetan</a:t>
            </a:r>
            <a:r>
              <a:rPr lang="en-US" sz="2400" i="1" dirty="0"/>
              <a:t> Wyczalkowski, PhD | Georgia State University</a:t>
            </a:r>
            <a:endParaRPr lang="en-US" sz="2400" i="1" dirty="0">
              <a:solidFill>
                <a:prstClr val="black"/>
              </a:solidFill>
            </a:endParaRPr>
          </a:p>
          <a:p>
            <a:pPr marL="0" indent="0">
              <a:spcBef>
                <a:spcPts val="0"/>
              </a:spcBef>
              <a:buNone/>
            </a:pPr>
            <a:endParaRPr lang="en-US" sz="2400" i="1" dirty="0">
              <a:solidFill>
                <a:prstClr val="black"/>
              </a:solidFill>
            </a:endParaRPr>
          </a:p>
          <a:p>
            <a:pPr marL="0" indent="0">
              <a:spcBef>
                <a:spcPts val="1600"/>
              </a:spcBef>
              <a:buNone/>
            </a:pPr>
            <a:endParaRPr lang="en-US" sz="2667" i="1" dirty="0">
              <a:solidFill>
                <a:prstClr val="black"/>
              </a:solidFill>
            </a:endParaRPr>
          </a:p>
        </p:txBody>
      </p:sp>
      <p:sp>
        <p:nvSpPr>
          <p:cNvPr id="4" name="Content Placeholder 2">
            <a:extLst>
              <a:ext uri="{FF2B5EF4-FFF2-40B4-BE49-F238E27FC236}">
                <a16:creationId xmlns:a16="http://schemas.microsoft.com/office/drawing/2014/main" id="{07CD8A8A-8286-4048-9D67-5D65EECD0177}"/>
              </a:ext>
            </a:extLst>
          </p:cNvPr>
          <p:cNvSpPr txBox="1">
            <a:spLocks/>
          </p:cNvSpPr>
          <p:nvPr/>
        </p:nvSpPr>
        <p:spPr>
          <a:xfrm>
            <a:off x="206727" y="1018605"/>
            <a:ext cx="11778545" cy="4396291"/>
          </a:xfrm>
          <a:prstGeom prst="rect">
            <a:avLst/>
          </a:prstGeom>
        </p:spPr>
        <p:txBody>
          <a:bodyPr vert="horz" lIns="121920" tIns="60960" rIns="121920" bIns="60960" rtlCol="0">
            <a:noAutofit/>
          </a:bodyPr>
          <a:lstStyle>
            <a:lvl1pPr marL="257175" indent="-257175" algn="l" defTabSz="3429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10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defTabSz="457189">
              <a:buNone/>
            </a:pPr>
            <a:endParaRPr lang="en-US" i="1" dirty="0">
              <a:solidFill>
                <a:prstClr val="black"/>
              </a:solidFill>
            </a:endParaRPr>
          </a:p>
        </p:txBody>
      </p:sp>
    </p:spTree>
    <p:extLst>
      <p:ext uri="{BB962C8B-B14F-4D97-AF65-F5344CB8AC3E}">
        <p14:creationId xmlns:p14="http://schemas.microsoft.com/office/powerpoint/2010/main" val="2694636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 r="-2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1586" y="97781"/>
            <a:ext cx="9913081" cy="757923"/>
          </a:xfrm>
        </p:spPr>
        <p:txBody>
          <a:bodyPr>
            <a:noAutofit/>
          </a:bodyPr>
          <a:lstStyle/>
          <a:p>
            <a:pPr algn="l"/>
            <a:r>
              <a:rPr lang="en-US" sz="3733" b="1">
                <a:solidFill>
                  <a:schemeClr val="bg1"/>
                </a:solidFill>
                <a:latin typeface="Arial"/>
                <a:cs typeface="Arial"/>
              </a:rPr>
              <a:t>Acknowledgements</a:t>
            </a:r>
            <a:endParaRPr lang="en-US" sz="3200" b="1">
              <a:solidFill>
                <a:schemeClr val="bg1"/>
              </a:solidFill>
              <a:latin typeface="Arial"/>
              <a:cs typeface="Arial"/>
            </a:endParaRPr>
          </a:p>
        </p:txBody>
      </p:sp>
      <p:sp>
        <p:nvSpPr>
          <p:cNvPr id="3" name="Content Placeholder 2"/>
          <p:cNvSpPr>
            <a:spLocks noGrp="1"/>
          </p:cNvSpPr>
          <p:nvPr>
            <p:ph idx="1"/>
          </p:nvPr>
        </p:nvSpPr>
        <p:spPr>
          <a:xfrm>
            <a:off x="506872" y="1810787"/>
            <a:ext cx="11365089" cy="4396291"/>
          </a:xfrm>
        </p:spPr>
        <p:txBody>
          <a:bodyPr>
            <a:noAutofit/>
          </a:bodyPr>
          <a:lstStyle/>
          <a:p>
            <a:pPr marL="0" indent="0">
              <a:buNone/>
            </a:pPr>
            <a:r>
              <a:rPr lang="en-US" sz="2933" b="1" i="1" dirty="0">
                <a:latin typeface="Arial"/>
                <a:cs typeface="Arial"/>
              </a:rPr>
              <a:t>Systems for Action </a:t>
            </a:r>
            <a:r>
              <a:rPr lang="en-US" sz="2933" dirty="0">
                <a:latin typeface="Arial"/>
                <a:cs typeface="Arial"/>
              </a:rPr>
              <a:t>is a National Program Office of the Robert Wood Johnson Foundation and a collaborative effort of the Colorado School of Public Health, administered by the University </a:t>
            </a:r>
          </a:p>
          <a:p>
            <a:pPr marL="0" indent="0">
              <a:buNone/>
            </a:pPr>
            <a:r>
              <a:rPr lang="en-US" sz="2933" dirty="0">
                <a:latin typeface="Arial"/>
                <a:cs typeface="Arial"/>
              </a:rPr>
              <a:t>of Colorado Anschutz Medical Campus, Aurora, CO.</a:t>
            </a:r>
          </a:p>
        </p:txBody>
      </p:sp>
      <p:pic>
        <p:nvPicPr>
          <p:cNvPr id="4" name="Picture 3">
            <a:extLst>
              <a:ext uri="{FF2B5EF4-FFF2-40B4-BE49-F238E27FC236}">
                <a16:creationId xmlns:a16="http://schemas.microsoft.com/office/drawing/2014/main" id="{5DD5159B-9724-461D-8440-785C62E7E1B6}"/>
              </a:ext>
            </a:extLst>
          </p:cNvPr>
          <p:cNvPicPr>
            <a:picLocks noChangeAspect="1"/>
          </p:cNvPicPr>
          <p:nvPr/>
        </p:nvPicPr>
        <p:blipFill>
          <a:blip r:embed="rId4"/>
          <a:stretch>
            <a:fillRect/>
          </a:stretch>
        </p:blipFill>
        <p:spPr>
          <a:xfrm>
            <a:off x="7829552" y="5206582"/>
            <a:ext cx="4042409" cy="990389"/>
          </a:xfrm>
          <a:prstGeom prst="rect">
            <a:avLst/>
          </a:prstGeom>
        </p:spPr>
      </p:pic>
      <p:pic>
        <p:nvPicPr>
          <p:cNvPr id="5" name="Picture 4" descr="Image result for robert wood johnson foundation">
            <a:extLst>
              <a:ext uri="{FF2B5EF4-FFF2-40B4-BE49-F238E27FC236}">
                <a16:creationId xmlns:a16="http://schemas.microsoft.com/office/drawing/2014/main" id="{1CFCDBD8-6CC6-4FC2-9037-C568339B3FE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82576" y="4206085"/>
            <a:ext cx="4042409" cy="2000992"/>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76B4A1B3-699B-415F-951C-0CBB82F33AE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75366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 r="-2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0120" y="157048"/>
            <a:ext cx="9913081" cy="757923"/>
          </a:xfrm>
        </p:spPr>
        <p:txBody>
          <a:bodyPr>
            <a:noAutofit/>
          </a:bodyPr>
          <a:lstStyle/>
          <a:p>
            <a:pPr algn="l"/>
            <a:r>
              <a:rPr lang="en-US" sz="3733" b="1">
                <a:solidFill>
                  <a:schemeClr val="bg1"/>
                </a:solidFill>
                <a:latin typeface="Arial"/>
                <a:cs typeface="Arial"/>
              </a:rPr>
              <a:t>Presenters</a:t>
            </a:r>
            <a:endParaRPr lang="en-US" sz="3200" b="1">
              <a:solidFill>
                <a:schemeClr val="bg1"/>
              </a:solidFill>
              <a:latin typeface="Arial"/>
              <a:cs typeface="Arial"/>
            </a:endParaRPr>
          </a:p>
        </p:txBody>
      </p:sp>
      <p:sp>
        <p:nvSpPr>
          <p:cNvPr id="3" name="Content Placeholder 2"/>
          <p:cNvSpPr>
            <a:spLocks noGrp="1"/>
          </p:cNvSpPr>
          <p:nvPr>
            <p:ph idx="1"/>
          </p:nvPr>
        </p:nvSpPr>
        <p:spPr>
          <a:xfrm>
            <a:off x="4826273" y="1283337"/>
            <a:ext cx="6400253" cy="2352324"/>
          </a:xfrm>
        </p:spPr>
        <p:txBody>
          <a:bodyPr>
            <a:noAutofit/>
          </a:bodyPr>
          <a:lstStyle/>
          <a:p>
            <a:pPr marL="0" indent="0">
              <a:buNone/>
            </a:pPr>
            <a:r>
              <a:rPr lang="en-US" sz="2400" b="1" dirty="0"/>
              <a:t>Jamila McLean, MPH</a:t>
            </a:r>
            <a:r>
              <a:rPr lang="en-US" sz="1600" dirty="0"/>
              <a:t> </a:t>
            </a:r>
            <a:r>
              <a:rPr lang="en-US" sz="1800" dirty="0"/>
              <a:t>is the Healthcare Policy Manager at Benefits Data Trust. In this role, she analyzes and promotes policy and practice innovations that streamline access to Medicaid and other healthcare-related benefits – providing technical assistance to state agencies and their partners. Prior to joining BDT, McLean was a Program Officer at the Center for Health Care Strategies, where she supported efforts related to delivery system reform and children’s health. McLean holds a Master of Public Health, with a dual concentration in health systems and policy and health education and behavioral science, from the Rutgers School of Public Health. </a:t>
            </a:r>
          </a:p>
        </p:txBody>
      </p:sp>
      <p:sp>
        <p:nvSpPr>
          <p:cNvPr id="8" name="Content Placeholder 2">
            <a:extLst>
              <a:ext uri="{FF2B5EF4-FFF2-40B4-BE49-F238E27FC236}">
                <a16:creationId xmlns:a16="http://schemas.microsoft.com/office/drawing/2014/main" id="{58A06037-928A-46DA-AA14-E7CDCFCC0B90}"/>
              </a:ext>
            </a:extLst>
          </p:cNvPr>
          <p:cNvSpPr txBox="1">
            <a:spLocks/>
          </p:cNvSpPr>
          <p:nvPr/>
        </p:nvSpPr>
        <p:spPr>
          <a:xfrm>
            <a:off x="639146" y="5825353"/>
            <a:ext cx="2612055" cy="599227"/>
          </a:xfrm>
          <a:prstGeom prst="rect">
            <a:avLst/>
          </a:prstGeom>
        </p:spPr>
        <p:txBody>
          <a:bodyPr vert="horz" lIns="121920" tIns="60960" rIns="121920" bIns="60960" rtlCol="0">
            <a:noAutofit/>
          </a:bodyPr>
          <a:lstStyle>
            <a:lvl1pPr marL="257175" indent="-257175" algn="l" defTabSz="3429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10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defTabSz="457189">
              <a:buNone/>
            </a:pPr>
            <a:endParaRPr lang="en-US" sz="1867">
              <a:solidFill>
                <a:prstClr val="black"/>
              </a:solidFill>
            </a:endParaRPr>
          </a:p>
        </p:txBody>
      </p:sp>
      <p:sp>
        <p:nvSpPr>
          <p:cNvPr id="6" name="Rectangle 5">
            <a:extLst>
              <a:ext uri="{FF2B5EF4-FFF2-40B4-BE49-F238E27FC236}">
                <a16:creationId xmlns:a16="http://schemas.microsoft.com/office/drawing/2014/main" id="{FD93A2D9-E046-BF40-92DA-07983E6230FD}"/>
              </a:ext>
            </a:extLst>
          </p:cNvPr>
          <p:cNvSpPr/>
          <p:nvPr/>
        </p:nvSpPr>
        <p:spPr>
          <a:xfrm>
            <a:off x="780913" y="4251796"/>
            <a:ext cx="3313728" cy="461665"/>
          </a:xfrm>
          <a:prstGeom prst="rect">
            <a:avLst/>
          </a:prstGeom>
        </p:spPr>
        <p:txBody>
          <a:bodyPr wrap="none">
            <a:spAutoFit/>
          </a:bodyPr>
          <a:lstStyle/>
          <a:p>
            <a:pPr defTabSz="609585"/>
            <a:r>
              <a:rPr lang="it-IT" sz="2400" b="1" dirty="0">
                <a:solidFill>
                  <a:prstClr val="black"/>
                </a:solidFill>
                <a:latin typeface="Arial" panose="020B0604020202020204" pitchFamily="34" charset="0"/>
                <a:cs typeface="Arial" panose="020B0604020202020204" pitchFamily="34" charset="0"/>
              </a:rPr>
              <a:t>Jamila McLean, MPH </a:t>
            </a:r>
          </a:p>
        </p:txBody>
      </p:sp>
      <p:sp>
        <p:nvSpPr>
          <p:cNvPr id="4" name="Footer Placeholder 3">
            <a:extLst>
              <a:ext uri="{FF2B5EF4-FFF2-40B4-BE49-F238E27FC236}">
                <a16:creationId xmlns:a16="http://schemas.microsoft.com/office/drawing/2014/main" id="{D8C175EE-05FA-497C-953D-5172330A5CE0}"/>
              </a:ext>
            </a:extLst>
          </p:cNvPr>
          <p:cNvSpPr>
            <a:spLocks noGrp="1"/>
          </p:cNvSpPr>
          <p:nvPr>
            <p:ph type="ftr" sz="quarter" idx="11"/>
          </p:nvPr>
        </p:nvSpPr>
        <p:spPr/>
        <p:txBody>
          <a:bodyPr/>
          <a:lstStyle/>
          <a:p>
            <a:endParaRPr lang="en-US"/>
          </a:p>
        </p:txBody>
      </p:sp>
      <p:pic>
        <p:nvPicPr>
          <p:cNvPr id="9" name="Picture 8">
            <a:extLst>
              <a:ext uri="{FF2B5EF4-FFF2-40B4-BE49-F238E27FC236}">
                <a16:creationId xmlns:a16="http://schemas.microsoft.com/office/drawing/2014/main" id="{8ED3810B-445E-40CF-916C-61BD41E81184}"/>
              </a:ext>
            </a:extLst>
          </p:cNvPr>
          <p:cNvPicPr>
            <a:picLocks noChangeAspect="1"/>
          </p:cNvPicPr>
          <p:nvPr/>
        </p:nvPicPr>
        <p:blipFill>
          <a:blip r:embed="rId4"/>
          <a:srcRect/>
          <a:stretch/>
        </p:blipFill>
        <p:spPr>
          <a:xfrm>
            <a:off x="1173498" y="1407221"/>
            <a:ext cx="2528557" cy="2352324"/>
          </a:xfrm>
          <a:prstGeom prst="rect">
            <a:avLst/>
          </a:prstGeom>
        </p:spPr>
      </p:pic>
      <p:pic>
        <p:nvPicPr>
          <p:cNvPr id="10" name="Picture 9">
            <a:extLst>
              <a:ext uri="{FF2B5EF4-FFF2-40B4-BE49-F238E27FC236}">
                <a16:creationId xmlns:a16="http://schemas.microsoft.com/office/drawing/2014/main" id="{36782A46-2C21-4AFC-BC5D-E3B818A41E37}"/>
              </a:ext>
            </a:extLst>
          </p:cNvPr>
          <p:cNvPicPr>
            <a:picLocks noChangeAspect="1"/>
          </p:cNvPicPr>
          <p:nvPr/>
        </p:nvPicPr>
        <p:blipFill>
          <a:blip r:embed="rId5"/>
          <a:srcRect/>
          <a:stretch/>
        </p:blipFill>
        <p:spPr>
          <a:xfrm>
            <a:off x="780912" y="4918135"/>
            <a:ext cx="3313728" cy="1438216"/>
          </a:xfrm>
          <a:prstGeom prst="rect">
            <a:avLst/>
          </a:prstGeom>
        </p:spPr>
      </p:pic>
    </p:spTree>
    <p:extLst>
      <p:ext uri="{BB962C8B-B14F-4D97-AF65-F5344CB8AC3E}">
        <p14:creationId xmlns:p14="http://schemas.microsoft.com/office/powerpoint/2010/main" val="4255535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 r="-2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0120" y="157048"/>
            <a:ext cx="9913081" cy="757923"/>
          </a:xfrm>
        </p:spPr>
        <p:txBody>
          <a:bodyPr>
            <a:noAutofit/>
          </a:bodyPr>
          <a:lstStyle/>
          <a:p>
            <a:pPr algn="l"/>
            <a:r>
              <a:rPr lang="en-US" sz="3733" b="1">
                <a:solidFill>
                  <a:schemeClr val="bg1"/>
                </a:solidFill>
                <a:latin typeface="Arial"/>
                <a:cs typeface="Arial"/>
              </a:rPr>
              <a:t>Presenters</a:t>
            </a:r>
            <a:endParaRPr lang="en-US" sz="3200" b="1">
              <a:solidFill>
                <a:schemeClr val="bg1"/>
              </a:solidFill>
              <a:latin typeface="Arial"/>
              <a:cs typeface="Arial"/>
            </a:endParaRPr>
          </a:p>
        </p:txBody>
      </p:sp>
      <p:sp>
        <p:nvSpPr>
          <p:cNvPr id="3" name="Content Placeholder 2"/>
          <p:cNvSpPr>
            <a:spLocks noGrp="1"/>
          </p:cNvSpPr>
          <p:nvPr>
            <p:ph idx="1"/>
          </p:nvPr>
        </p:nvSpPr>
        <p:spPr>
          <a:xfrm>
            <a:off x="4855099" y="1240945"/>
            <a:ext cx="6606687" cy="4718353"/>
          </a:xfrm>
        </p:spPr>
        <p:txBody>
          <a:bodyPr>
            <a:noAutofit/>
          </a:bodyPr>
          <a:lstStyle/>
          <a:p>
            <a:pPr marL="0" indent="0" defTabSz="609585">
              <a:spcBef>
                <a:spcPts val="0"/>
              </a:spcBef>
              <a:buNone/>
            </a:pPr>
            <a:r>
              <a:rPr lang="en-US" sz="2400" b="1" dirty="0"/>
              <a:t>Suzanne </a:t>
            </a:r>
            <a:r>
              <a:rPr lang="en-US" sz="2400" b="1" dirty="0" err="1"/>
              <a:t>Kinsky</a:t>
            </a:r>
            <a:r>
              <a:rPr lang="en-US" sz="2400" b="1" dirty="0"/>
              <a:t>, MPH, PhD </a:t>
            </a:r>
            <a:r>
              <a:rPr lang="en-US" sz="1800" dirty="0"/>
              <a:t>is the Director of Research Translation and Capacity Building at UPMC’s Center for High-Value Healthcare, has nearly 20 years of experience implementing and evaluating both community- and clinically based health care initiatives. Her research interests include program evaluation and structural interventions to increase access to healthcare and improve health outcomes for vulnerable populations. In her current role, Dr. </a:t>
            </a:r>
            <a:r>
              <a:rPr lang="en-US" sz="1800" dirty="0" err="1"/>
              <a:t>Kinsky</a:t>
            </a:r>
            <a:r>
              <a:rPr lang="en-US" sz="1800" dirty="0"/>
              <a:t> conducts health services research to improve health care outcomes among UPMC members, including those enrolled in the CHC program. She also leads the dissemination of research and evaluation results by writing manuscripts for publication.</a:t>
            </a:r>
            <a:endParaRPr lang="en-US" sz="1800" dirty="0">
              <a:solidFill>
                <a:prstClr val="black"/>
              </a:solidFill>
            </a:endParaRPr>
          </a:p>
        </p:txBody>
      </p:sp>
      <p:sp>
        <p:nvSpPr>
          <p:cNvPr id="8" name="Content Placeholder 2">
            <a:extLst>
              <a:ext uri="{FF2B5EF4-FFF2-40B4-BE49-F238E27FC236}">
                <a16:creationId xmlns:a16="http://schemas.microsoft.com/office/drawing/2014/main" id="{58A06037-928A-46DA-AA14-E7CDCFCC0B90}"/>
              </a:ext>
            </a:extLst>
          </p:cNvPr>
          <p:cNvSpPr txBox="1">
            <a:spLocks/>
          </p:cNvSpPr>
          <p:nvPr/>
        </p:nvSpPr>
        <p:spPr>
          <a:xfrm>
            <a:off x="639146" y="5825353"/>
            <a:ext cx="2612055" cy="599227"/>
          </a:xfrm>
          <a:prstGeom prst="rect">
            <a:avLst/>
          </a:prstGeom>
        </p:spPr>
        <p:txBody>
          <a:bodyPr vert="horz" lIns="121920" tIns="60960" rIns="121920" bIns="60960" rtlCol="0">
            <a:noAutofit/>
          </a:bodyPr>
          <a:lstStyle>
            <a:lvl1pPr marL="257175" indent="-257175" algn="l" defTabSz="3429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10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defTabSz="457189">
              <a:buNone/>
            </a:pPr>
            <a:endParaRPr lang="en-US" sz="1867">
              <a:solidFill>
                <a:prstClr val="black"/>
              </a:solidFill>
            </a:endParaRPr>
          </a:p>
        </p:txBody>
      </p:sp>
      <p:sp>
        <p:nvSpPr>
          <p:cNvPr id="9" name="Rectangle 8">
            <a:extLst>
              <a:ext uri="{FF2B5EF4-FFF2-40B4-BE49-F238E27FC236}">
                <a16:creationId xmlns:a16="http://schemas.microsoft.com/office/drawing/2014/main" id="{5C7ED262-966A-DB45-82C6-0D13B23B7172}"/>
              </a:ext>
            </a:extLst>
          </p:cNvPr>
          <p:cNvSpPr/>
          <p:nvPr/>
        </p:nvSpPr>
        <p:spPr>
          <a:xfrm>
            <a:off x="730214" y="4100573"/>
            <a:ext cx="3714991" cy="420564"/>
          </a:xfrm>
          <a:prstGeom prst="rect">
            <a:avLst/>
          </a:prstGeom>
        </p:spPr>
        <p:txBody>
          <a:bodyPr wrap="none">
            <a:spAutoFit/>
          </a:bodyPr>
          <a:lstStyle/>
          <a:p>
            <a:pPr defTabSz="609585"/>
            <a:r>
              <a:rPr lang="de-DE" sz="2133" b="1" dirty="0">
                <a:solidFill>
                  <a:prstClr val="black"/>
                </a:solidFill>
                <a:latin typeface="Arial" panose="020B0604020202020204" pitchFamily="34" charset="0"/>
                <a:cs typeface="Arial" panose="020B0604020202020204" pitchFamily="34" charset="0"/>
              </a:rPr>
              <a:t>Suzanne Kinsky, MPH, PhD</a:t>
            </a:r>
          </a:p>
        </p:txBody>
      </p:sp>
      <p:sp>
        <p:nvSpPr>
          <p:cNvPr id="5" name="Footer Placeholder 4">
            <a:extLst>
              <a:ext uri="{FF2B5EF4-FFF2-40B4-BE49-F238E27FC236}">
                <a16:creationId xmlns:a16="http://schemas.microsoft.com/office/drawing/2014/main" id="{A4115139-0244-43BA-AD6A-223344A62156}"/>
              </a:ext>
            </a:extLst>
          </p:cNvPr>
          <p:cNvSpPr>
            <a:spLocks noGrp="1"/>
          </p:cNvSpPr>
          <p:nvPr>
            <p:ph type="ftr" sz="quarter" idx="11"/>
          </p:nvPr>
        </p:nvSpPr>
        <p:spPr/>
        <p:txBody>
          <a:bodyPr/>
          <a:lstStyle/>
          <a:p>
            <a:endParaRPr lang="en-US"/>
          </a:p>
        </p:txBody>
      </p:sp>
      <p:pic>
        <p:nvPicPr>
          <p:cNvPr id="7" name="Picture 6">
            <a:extLst>
              <a:ext uri="{FF2B5EF4-FFF2-40B4-BE49-F238E27FC236}">
                <a16:creationId xmlns:a16="http://schemas.microsoft.com/office/drawing/2014/main" id="{971E1590-5D80-41B3-BDFD-3DCDC85DF48C}"/>
              </a:ext>
            </a:extLst>
          </p:cNvPr>
          <p:cNvPicPr>
            <a:picLocks noChangeAspect="1"/>
          </p:cNvPicPr>
          <p:nvPr/>
        </p:nvPicPr>
        <p:blipFill>
          <a:blip r:embed="rId4"/>
          <a:srcRect/>
          <a:stretch/>
        </p:blipFill>
        <p:spPr>
          <a:xfrm>
            <a:off x="1453385" y="1240945"/>
            <a:ext cx="2268647" cy="2837586"/>
          </a:xfrm>
          <a:prstGeom prst="rect">
            <a:avLst/>
          </a:prstGeom>
        </p:spPr>
      </p:pic>
      <p:pic>
        <p:nvPicPr>
          <p:cNvPr id="4" name="Picture 3">
            <a:extLst>
              <a:ext uri="{FF2B5EF4-FFF2-40B4-BE49-F238E27FC236}">
                <a16:creationId xmlns:a16="http://schemas.microsoft.com/office/drawing/2014/main" id="{4618BD09-6733-4CF0-919E-819CFC793DE7}"/>
              </a:ext>
            </a:extLst>
          </p:cNvPr>
          <p:cNvPicPr>
            <a:picLocks noChangeAspect="1"/>
          </p:cNvPicPr>
          <p:nvPr/>
        </p:nvPicPr>
        <p:blipFill>
          <a:blip r:embed="rId5"/>
          <a:srcRect/>
          <a:stretch/>
        </p:blipFill>
        <p:spPr>
          <a:xfrm>
            <a:off x="939289" y="4847111"/>
            <a:ext cx="3226311" cy="1398250"/>
          </a:xfrm>
          <a:prstGeom prst="rect">
            <a:avLst/>
          </a:prstGeom>
        </p:spPr>
      </p:pic>
    </p:spTree>
    <p:extLst>
      <p:ext uri="{BB962C8B-B14F-4D97-AF65-F5344CB8AC3E}">
        <p14:creationId xmlns:p14="http://schemas.microsoft.com/office/powerpoint/2010/main" val="2767640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 r="-2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0120" y="157048"/>
            <a:ext cx="9913081" cy="757923"/>
          </a:xfrm>
        </p:spPr>
        <p:txBody>
          <a:bodyPr>
            <a:noAutofit/>
          </a:bodyPr>
          <a:lstStyle/>
          <a:p>
            <a:pPr algn="l"/>
            <a:r>
              <a:rPr lang="en-US" sz="3733" b="1" dirty="0">
                <a:solidFill>
                  <a:schemeClr val="bg1"/>
                </a:solidFill>
                <a:latin typeface="Arial"/>
                <a:cs typeface="Arial"/>
              </a:rPr>
              <a:t>Commentator</a:t>
            </a:r>
            <a:endParaRPr lang="en-US" sz="3200" b="1" dirty="0">
              <a:solidFill>
                <a:schemeClr val="bg1"/>
              </a:solidFill>
              <a:latin typeface="Arial"/>
              <a:cs typeface="Arial"/>
            </a:endParaRPr>
          </a:p>
        </p:txBody>
      </p:sp>
      <p:sp>
        <p:nvSpPr>
          <p:cNvPr id="3" name="Content Placeholder 2"/>
          <p:cNvSpPr>
            <a:spLocks noGrp="1"/>
          </p:cNvSpPr>
          <p:nvPr>
            <p:ph idx="1"/>
          </p:nvPr>
        </p:nvSpPr>
        <p:spPr>
          <a:xfrm>
            <a:off x="4329953" y="1010985"/>
            <a:ext cx="7772400" cy="4718353"/>
          </a:xfrm>
        </p:spPr>
        <p:txBody>
          <a:bodyPr>
            <a:noAutofit/>
          </a:bodyPr>
          <a:lstStyle/>
          <a:p>
            <a:pPr marL="0" indent="0" defTabSz="609585">
              <a:spcBef>
                <a:spcPts val="0"/>
              </a:spcBef>
              <a:buNone/>
            </a:pPr>
            <a:r>
              <a:rPr lang="en-US" sz="2400" b="1" dirty="0"/>
              <a:t>Joan Eichner, DrPH</a:t>
            </a:r>
            <a:r>
              <a:rPr lang="en-US" sz="1800" dirty="0"/>
              <a:t> </a:t>
            </a:r>
            <a:r>
              <a:rPr lang="en-US" sz="1700" dirty="0"/>
              <a:t>joined the UPMC Health Plan in 2017 as a Program Administrator with the Center for High-Value Health Care. In that role, she collaborated to design and implement internally- and externally-funded research and evaluation projects to improve health care quality, efficiency, patient experience, and patient outcomes. In 2020 Dr. Eichner transitioned to the new UPMC Center for Social Impact as the Director of Operations and Evaluation. As a social intervention evaluator, Joan works with a multidisciplinary team to design and evaluate health system- and payer-driven actions that identify and address member- and community-level health related social needs. </a:t>
            </a:r>
          </a:p>
          <a:p>
            <a:pPr marL="0" indent="0" defTabSz="609585">
              <a:spcBef>
                <a:spcPts val="0"/>
              </a:spcBef>
              <a:buNone/>
            </a:pPr>
            <a:endParaRPr lang="en-US" sz="1700" dirty="0"/>
          </a:p>
          <a:p>
            <a:pPr marL="0" indent="0" defTabSz="609585">
              <a:spcBef>
                <a:spcPts val="0"/>
              </a:spcBef>
              <a:buNone/>
            </a:pPr>
            <a:r>
              <a:rPr lang="en-US" sz="1700" dirty="0"/>
              <a:t>Prior to UPMC, Joan worked at the University of Pittsburgh Office of Child Development as the Director of the Division of Applied Research and Evaluation and was a Peace Corps Volunteer in Guyana, South America. </a:t>
            </a:r>
          </a:p>
          <a:p>
            <a:pPr marL="0" indent="0" defTabSz="609585">
              <a:spcBef>
                <a:spcPts val="0"/>
              </a:spcBef>
              <a:buNone/>
            </a:pPr>
            <a:endParaRPr lang="en-US" sz="1700" dirty="0"/>
          </a:p>
          <a:p>
            <a:pPr marL="0" indent="0" defTabSz="609585">
              <a:spcBef>
                <a:spcPts val="0"/>
              </a:spcBef>
              <a:buNone/>
            </a:pPr>
            <a:r>
              <a:rPr lang="en-US" sz="1700" dirty="0"/>
              <a:t>Joan holds a doctorate in public health with a focus on behavioral and community health sciences from the University of Pittsburgh and masters degrees in public health and public administration. Outside of work, Joan serves as Board President of HEARTH, a transitional housing program for women and children who are survivors of domestic violence, and sits on the Board of the Pittsburgh Child Guidance Foundation. </a:t>
            </a:r>
          </a:p>
          <a:p>
            <a:pPr marL="0" indent="0" defTabSz="609585">
              <a:spcBef>
                <a:spcPts val="0"/>
              </a:spcBef>
              <a:buNone/>
            </a:pPr>
            <a:endParaRPr lang="en-US" sz="1800" dirty="0">
              <a:solidFill>
                <a:prstClr val="black"/>
              </a:solidFill>
            </a:endParaRPr>
          </a:p>
        </p:txBody>
      </p:sp>
      <p:sp>
        <p:nvSpPr>
          <p:cNvPr id="8" name="Content Placeholder 2">
            <a:extLst>
              <a:ext uri="{FF2B5EF4-FFF2-40B4-BE49-F238E27FC236}">
                <a16:creationId xmlns:a16="http://schemas.microsoft.com/office/drawing/2014/main" id="{58A06037-928A-46DA-AA14-E7CDCFCC0B90}"/>
              </a:ext>
            </a:extLst>
          </p:cNvPr>
          <p:cNvSpPr txBox="1">
            <a:spLocks/>
          </p:cNvSpPr>
          <p:nvPr/>
        </p:nvSpPr>
        <p:spPr>
          <a:xfrm>
            <a:off x="639146" y="5825353"/>
            <a:ext cx="2612055" cy="599227"/>
          </a:xfrm>
          <a:prstGeom prst="rect">
            <a:avLst/>
          </a:prstGeom>
        </p:spPr>
        <p:txBody>
          <a:bodyPr vert="horz" lIns="121920" tIns="60960" rIns="121920" bIns="60960" rtlCol="0">
            <a:noAutofit/>
          </a:bodyPr>
          <a:lstStyle>
            <a:lvl1pPr marL="257175" indent="-257175" algn="l" defTabSz="3429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10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defTabSz="457189">
              <a:buNone/>
            </a:pPr>
            <a:endParaRPr lang="en-US" sz="1867">
              <a:solidFill>
                <a:prstClr val="black"/>
              </a:solidFill>
            </a:endParaRPr>
          </a:p>
        </p:txBody>
      </p:sp>
      <p:sp>
        <p:nvSpPr>
          <p:cNvPr id="9" name="Rectangle 8">
            <a:extLst>
              <a:ext uri="{FF2B5EF4-FFF2-40B4-BE49-F238E27FC236}">
                <a16:creationId xmlns:a16="http://schemas.microsoft.com/office/drawing/2014/main" id="{5C7ED262-966A-DB45-82C6-0D13B23B7172}"/>
              </a:ext>
            </a:extLst>
          </p:cNvPr>
          <p:cNvSpPr/>
          <p:nvPr/>
        </p:nvSpPr>
        <p:spPr>
          <a:xfrm>
            <a:off x="878230" y="4371780"/>
            <a:ext cx="2718373" cy="420564"/>
          </a:xfrm>
          <a:prstGeom prst="rect">
            <a:avLst/>
          </a:prstGeom>
        </p:spPr>
        <p:txBody>
          <a:bodyPr wrap="none">
            <a:spAutoFit/>
          </a:bodyPr>
          <a:lstStyle/>
          <a:p>
            <a:pPr defTabSz="609585"/>
            <a:r>
              <a:rPr lang="de-DE" sz="2133" b="1" dirty="0">
                <a:solidFill>
                  <a:prstClr val="black"/>
                </a:solidFill>
                <a:latin typeface="Arial" panose="020B0604020202020204" pitchFamily="34" charset="0"/>
                <a:cs typeface="Arial" panose="020B0604020202020204" pitchFamily="34" charset="0"/>
              </a:rPr>
              <a:t>Joan Eichner, DrPH</a:t>
            </a:r>
          </a:p>
        </p:txBody>
      </p:sp>
      <p:pic>
        <p:nvPicPr>
          <p:cNvPr id="7" name="Picture 6">
            <a:extLst>
              <a:ext uri="{FF2B5EF4-FFF2-40B4-BE49-F238E27FC236}">
                <a16:creationId xmlns:a16="http://schemas.microsoft.com/office/drawing/2014/main" id="{971E1590-5D80-41B3-BDFD-3DCDC85DF48C}"/>
              </a:ext>
            </a:extLst>
          </p:cNvPr>
          <p:cNvPicPr>
            <a:picLocks noChangeAspect="1"/>
          </p:cNvPicPr>
          <p:nvPr/>
        </p:nvPicPr>
        <p:blipFill rotWithShape="1">
          <a:blip r:embed="rId4"/>
          <a:srcRect r="13236"/>
          <a:stretch/>
        </p:blipFill>
        <p:spPr>
          <a:xfrm>
            <a:off x="639146" y="1520456"/>
            <a:ext cx="3196543" cy="2456121"/>
          </a:xfrm>
          <a:prstGeom prst="rect">
            <a:avLst/>
          </a:prstGeom>
        </p:spPr>
      </p:pic>
      <p:pic>
        <p:nvPicPr>
          <p:cNvPr id="4" name="Picture 3">
            <a:extLst>
              <a:ext uri="{FF2B5EF4-FFF2-40B4-BE49-F238E27FC236}">
                <a16:creationId xmlns:a16="http://schemas.microsoft.com/office/drawing/2014/main" id="{372C6D1E-C21C-45DD-AD5D-F8C382C28A4D}"/>
              </a:ext>
            </a:extLst>
          </p:cNvPr>
          <p:cNvPicPr>
            <a:picLocks noChangeAspect="1"/>
          </p:cNvPicPr>
          <p:nvPr/>
        </p:nvPicPr>
        <p:blipFill>
          <a:blip r:embed="rId5"/>
          <a:stretch>
            <a:fillRect/>
          </a:stretch>
        </p:blipFill>
        <p:spPr>
          <a:xfrm>
            <a:off x="755651" y="4881530"/>
            <a:ext cx="2952750" cy="1543050"/>
          </a:xfrm>
          <a:prstGeom prst="rect">
            <a:avLst/>
          </a:prstGeom>
        </p:spPr>
      </p:pic>
    </p:spTree>
    <p:extLst>
      <p:ext uri="{BB962C8B-B14F-4D97-AF65-F5344CB8AC3E}">
        <p14:creationId xmlns:p14="http://schemas.microsoft.com/office/powerpoint/2010/main" val="2980930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 r="-2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1586" y="97781"/>
            <a:ext cx="9913081" cy="757923"/>
          </a:xfrm>
        </p:spPr>
        <p:txBody>
          <a:bodyPr>
            <a:noAutofit/>
          </a:bodyPr>
          <a:lstStyle/>
          <a:p>
            <a:pPr algn="l"/>
            <a:r>
              <a:rPr lang="en-US" sz="3733" b="1" dirty="0">
                <a:solidFill>
                  <a:schemeClr val="bg1"/>
                </a:solidFill>
                <a:latin typeface="Arial"/>
                <a:cs typeface="Arial"/>
              </a:rPr>
              <a:t>Agenda</a:t>
            </a:r>
            <a:endParaRPr lang="en-US" sz="3200" b="1" dirty="0">
              <a:solidFill>
                <a:schemeClr val="bg1"/>
              </a:solidFill>
              <a:latin typeface="Arial"/>
              <a:cs typeface="Arial"/>
            </a:endParaRPr>
          </a:p>
        </p:txBody>
      </p:sp>
      <p:sp>
        <p:nvSpPr>
          <p:cNvPr id="4" name="Content Placeholder 3">
            <a:extLst>
              <a:ext uri="{FF2B5EF4-FFF2-40B4-BE49-F238E27FC236}">
                <a16:creationId xmlns:a16="http://schemas.microsoft.com/office/drawing/2014/main" id="{8FBD396C-4643-4F68-BC90-B4B762837567}"/>
              </a:ext>
            </a:extLst>
          </p:cNvPr>
          <p:cNvSpPr>
            <a:spLocks noGrp="1"/>
          </p:cNvSpPr>
          <p:nvPr>
            <p:ph idx="1"/>
          </p:nvPr>
        </p:nvSpPr>
        <p:spPr>
          <a:xfrm>
            <a:off x="458869" y="1316441"/>
            <a:ext cx="11274261" cy="4579172"/>
          </a:xfrm>
        </p:spPr>
        <p:txBody>
          <a:bodyPr>
            <a:normAutofit fontScale="92500"/>
          </a:bodyPr>
          <a:lstStyle/>
          <a:p>
            <a:pPr marL="914400" indent="-914400" algn="l">
              <a:lnSpc>
                <a:spcPct val="250000"/>
              </a:lnSpc>
              <a:buFont typeface="+mj-lt"/>
              <a:buAutoNum type="arabicPeriod"/>
            </a:pPr>
            <a:r>
              <a:rPr lang="en-US" sz="2400" b="1" dirty="0"/>
              <a:t>Overview of UPMC Community Health Choices and Benefits Data Trust</a:t>
            </a:r>
          </a:p>
          <a:p>
            <a:pPr marL="914400" indent="-914400" algn="l">
              <a:lnSpc>
                <a:spcPct val="250000"/>
              </a:lnSpc>
              <a:buFont typeface="+mj-lt"/>
              <a:buAutoNum type="arabicPeriod"/>
            </a:pPr>
            <a:r>
              <a:rPr lang="en-US" sz="2400" b="1" dirty="0"/>
              <a:t>Our Research Design</a:t>
            </a:r>
          </a:p>
          <a:p>
            <a:pPr marL="914400" indent="-914400" algn="l">
              <a:lnSpc>
                <a:spcPct val="250000"/>
              </a:lnSpc>
              <a:buFont typeface="+mj-lt"/>
              <a:buAutoNum type="arabicPeriod"/>
            </a:pPr>
            <a:r>
              <a:rPr lang="en-US" sz="2400" b="1" dirty="0"/>
              <a:t>Impact of COVID-19 on our study</a:t>
            </a:r>
          </a:p>
          <a:p>
            <a:pPr marL="914400" indent="-914400" algn="l">
              <a:lnSpc>
                <a:spcPct val="250000"/>
              </a:lnSpc>
              <a:buFont typeface="+mj-lt"/>
              <a:buAutoNum type="arabicPeriod"/>
            </a:pPr>
            <a:r>
              <a:rPr lang="en-US" sz="2400" b="1" dirty="0"/>
              <a:t>Implications for this work </a:t>
            </a:r>
          </a:p>
          <a:p>
            <a:pPr marL="914400" indent="-914400" algn="l">
              <a:lnSpc>
                <a:spcPct val="250000"/>
              </a:lnSpc>
              <a:buFont typeface="+mj-lt"/>
              <a:buAutoNum type="arabicPeriod"/>
            </a:pPr>
            <a:r>
              <a:rPr lang="en-US" sz="2400" b="1" dirty="0"/>
              <a:t>Q&amp;A</a:t>
            </a:r>
          </a:p>
        </p:txBody>
      </p:sp>
      <p:sp>
        <p:nvSpPr>
          <p:cNvPr id="3" name="Footer Placeholder 2">
            <a:extLst>
              <a:ext uri="{FF2B5EF4-FFF2-40B4-BE49-F238E27FC236}">
                <a16:creationId xmlns:a16="http://schemas.microsoft.com/office/drawing/2014/main" id="{71116EC9-B568-458D-B820-F8C224D693AF}"/>
              </a:ext>
            </a:extLst>
          </p:cNvPr>
          <p:cNvSpPr>
            <a:spLocks noGrp="1"/>
          </p:cNvSpPr>
          <p:nvPr>
            <p:ph type="ftr" sz="quarter" idx="11"/>
          </p:nvPr>
        </p:nvSpPr>
        <p:spPr/>
        <p:txBody>
          <a:bodyPr/>
          <a:lstStyle/>
          <a:p>
            <a:fld id="{59B6D999-3678-434E-80E9-98C5112FC0EA}" type="slidenum">
              <a:rPr lang="en-US" smtClean="0"/>
              <a:t>6</a:t>
            </a:fld>
            <a:endParaRPr lang="en-US" dirty="0"/>
          </a:p>
        </p:txBody>
      </p:sp>
    </p:spTree>
    <p:extLst>
      <p:ext uri="{BB962C8B-B14F-4D97-AF65-F5344CB8AC3E}">
        <p14:creationId xmlns:p14="http://schemas.microsoft.com/office/powerpoint/2010/main" val="3620587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 r="-2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1586" y="97781"/>
            <a:ext cx="10765039" cy="757923"/>
          </a:xfrm>
        </p:spPr>
        <p:txBody>
          <a:bodyPr>
            <a:noAutofit/>
          </a:bodyPr>
          <a:lstStyle/>
          <a:p>
            <a:pPr algn="l"/>
            <a:r>
              <a:rPr lang="en-US" sz="3000" b="1" dirty="0">
                <a:solidFill>
                  <a:schemeClr val="bg1"/>
                </a:solidFill>
                <a:latin typeface="Arial"/>
                <a:cs typeface="Arial"/>
              </a:rPr>
              <a:t>Overview of UPMC Community Health Choices and Benefits Data Trust</a:t>
            </a:r>
          </a:p>
        </p:txBody>
      </p:sp>
      <p:sp>
        <p:nvSpPr>
          <p:cNvPr id="3" name="Footer Placeholder 2">
            <a:extLst>
              <a:ext uri="{FF2B5EF4-FFF2-40B4-BE49-F238E27FC236}">
                <a16:creationId xmlns:a16="http://schemas.microsoft.com/office/drawing/2014/main" id="{71116EC9-B568-458D-B820-F8C224D693AF}"/>
              </a:ext>
            </a:extLst>
          </p:cNvPr>
          <p:cNvSpPr>
            <a:spLocks noGrp="1"/>
          </p:cNvSpPr>
          <p:nvPr>
            <p:ph type="ftr" sz="quarter" idx="11"/>
          </p:nvPr>
        </p:nvSpPr>
        <p:spPr/>
        <p:txBody>
          <a:bodyPr/>
          <a:lstStyle/>
          <a:p>
            <a:fld id="{59B6D999-3678-434E-80E9-98C5112FC0EA}" type="slidenum">
              <a:rPr lang="en-US" smtClean="0"/>
              <a:t>7</a:t>
            </a:fld>
            <a:endParaRPr lang="en-US" dirty="0"/>
          </a:p>
        </p:txBody>
      </p:sp>
      <p:pic>
        <p:nvPicPr>
          <p:cNvPr id="7" name="Picture 6" descr="Graphical user interface&#10;&#10;Description automatically generated">
            <a:extLst>
              <a:ext uri="{FF2B5EF4-FFF2-40B4-BE49-F238E27FC236}">
                <a16:creationId xmlns:a16="http://schemas.microsoft.com/office/drawing/2014/main" id="{1DB88C27-DC02-48F5-975D-6F4DA65F74D2}"/>
              </a:ext>
            </a:extLst>
          </p:cNvPr>
          <p:cNvPicPr>
            <a:picLocks noChangeAspect="1"/>
          </p:cNvPicPr>
          <p:nvPr/>
        </p:nvPicPr>
        <p:blipFill rotWithShape="1">
          <a:blip r:embed="rId4"/>
          <a:srcRect b="1735"/>
          <a:stretch/>
        </p:blipFill>
        <p:spPr>
          <a:xfrm>
            <a:off x="1191055" y="1123432"/>
            <a:ext cx="9809890" cy="5415481"/>
          </a:xfrm>
          <a:prstGeom prst="rect">
            <a:avLst/>
          </a:prstGeom>
        </p:spPr>
      </p:pic>
    </p:spTree>
    <p:extLst>
      <p:ext uri="{BB962C8B-B14F-4D97-AF65-F5344CB8AC3E}">
        <p14:creationId xmlns:p14="http://schemas.microsoft.com/office/powerpoint/2010/main" val="1822774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 r="-2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1586" y="97781"/>
            <a:ext cx="9913081" cy="757923"/>
          </a:xfrm>
        </p:spPr>
        <p:txBody>
          <a:bodyPr>
            <a:noAutofit/>
          </a:bodyPr>
          <a:lstStyle/>
          <a:p>
            <a:pPr algn="l"/>
            <a:r>
              <a:rPr lang="en-US" sz="3200" b="1" dirty="0">
                <a:solidFill>
                  <a:schemeClr val="bg1"/>
                </a:solidFill>
                <a:latin typeface="Arial"/>
                <a:cs typeface="Arial"/>
              </a:rPr>
              <a:t>CHC Zones</a:t>
            </a:r>
          </a:p>
        </p:txBody>
      </p:sp>
      <p:sp>
        <p:nvSpPr>
          <p:cNvPr id="3" name="Footer Placeholder 2">
            <a:extLst>
              <a:ext uri="{FF2B5EF4-FFF2-40B4-BE49-F238E27FC236}">
                <a16:creationId xmlns:a16="http://schemas.microsoft.com/office/drawing/2014/main" id="{71116EC9-B568-458D-B820-F8C224D693AF}"/>
              </a:ext>
            </a:extLst>
          </p:cNvPr>
          <p:cNvSpPr>
            <a:spLocks noGrp="1"/>
          </p:cNvSpPr>
          <p:nvPr>
            <p:ph type="ftr" sz="quarter" idx="11"/>
          </p:nvPr>
        </p:nvSpPr>
        <p:spPr/>
        <p:txBody>
          <a:bodyPr/>
          <a:lstStyle/>
          <a:p>
            <a:fld id="{59B6D999-3678-434E-80E9-98C5112FC0EA}" type="slidenum">
              <a:rPr lang="en-US" smtClean="0"/>
              <a:t>8</a:t>
            </a:fld>
            <a:endParaRPr lang="en-US" dirty="0"/>
          </a:p>
        </p:txBody>
      </p:sp>
      <p:pic>
        <p:nvPicPr>
          <p:cNvPr id="5" name="Picture 4">
            <a:extLst>
              <a:ext uri="{FF2B5EF4-FFF2-40B4-BE49-F238E27FC236}">
                <a16:creationId xmlns:a16="http://schemas.microsoft.com/office/drawing/2014/main" id="{83538B6D-E4C8-4ECF-A426-5C750508731B}"/>
              </a:ext>
            </a:extLst>
          </p:cNvPr>
          <p:cNvPicPr>
            <a:picLocks noChangeAspect="1"/>
          </p:cNvPicPr>
          <p:nvPr/>
        </p:nvPicPr>
        <p:blipFill>
          <a:blip r:embed="rId4"/>
          <a:stretch>
            <a:fillRect/>
          </a:stretch>
        </p:blipFill>
        <p:spPr>
          <a:xfrm>
            <a:off x="1936527" y="1560314"/>
            <a:ext cx="8039199" cy="3737372"/>
          </a:xfrm>
          <a:prstGeom prst="rect">
            <a:avLst/>
          </a:prstGeom>
        </p:spPr>
      </p:pic>
    </p:spTree>
    <p:extLst>
      <p:ext uri="{BB962C8B-B14F-4D97-AF65-F5344CB8AC3E}">
        <p14:creationId xmlns:p14="http://schemas.microsoft.com/office/powerpoint/2010/main" val="3790671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 r="-2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1586" y="97781"/>
            <a:ext cx="9913081" cy="757923"/>
          </a:xfrm>
        </p:spPr>
        <p:txBody>
          <a:bodyPr>
            <a:noAutofit/>
          </a:bodyPr>
          <a:lstStyle/>
          <a:p>
            <a:pPr algn="l"/>
            <a:r>
              <a:rPr lang="en-US" sz="3200" b="1" dirty="0">
                <a:solidFill>
                  <a:schemeClr val="bg1"/>
                </a:solidFill>
                <a:latin typeface="Arial"/>
                <a:cs typeface="Arial"/>
              </a:rPr>
              <a:t>Membership Breakdown </a:t>
            </a:r>
            <a:r>
              <a:rPr lang="en-US" sz="2400" b="1" dirty="0">
                <a:solidFill>
                  <a:schemeClr val="bg1"/>
                </a:solidFill>
                <a:latin typeface="Arial"/>
                <a:cs typeface="Arial"/>
              </a:rPr>
              <a:t>as of September 2020</a:t>
            </a:r>
            <a:endParaRPr lang="en-US" sz="3200" b="1" dirty="0">
              <a:solidFill>
                <a:schemeClr val="bg1"/>
              </a:solidFill>
              <a:latin typeface="Arial"/>
              <a:cs typeface="Arial"/>
            </a:endParaRPr>
          </a:p>
        </p:txBody>
      </p:sp>
      <p:sp>
        <p:nvSpPr>
          <p:cNvPr id="3" name="Footer Placeholder 2">
            <a:extLst>
              <a:ext uri="{FF2B5EF4-FFF2-40B4-BE49-F238E27FC236}">
                <a16:creationId xmlns:a16="http://schemas.microsoft.com/office/drawing/2014/main" id="{71116EC9-B568-458D-B820-F8C224D693AF}"/>
              </a:ext>
            </a:extLst>
          </p:cNvPr>
          <p:cNvSpPr>
            <a:spLocks noGrp="1"/>
          </p:cNvSpPr>
          <p:nvPr>
            <p:ph type="ftr" sz="quarter" idx="11"/>
          </p:nvPr>
        </p:nvSpPr>
        <p:spPr/>
        <p:txBody>
          <a:bodyPr/>
          <a:lstStyle/>
          <a:p>
            <a:fld id="{59B6D999-3678-434E-80E9-98C5112FC0EA}" type="slidenum">
              <a:rPr lang="en-US" smtClean="0"/>
              <a:t>9</a:t>
            </a:fld>
            <a:endParaRPr lang="en-US" dirty="0"/>
          </a:p>
        </p:txBody>
      </p:sp>
      <p:pic>
        <p:nvPicPr>
          <p:cNvPr id="14" name="Picture 13">
            <a:extLst>
              <a:ext uri="{FF2B5EF4-FFF2-40B4-BE49-F238E27FC236}">
                <a16:creationId xmlns:a16="http://schemas.microsoft.com/office/drawing/2014/main" id="{5D5A08A2-450F-4084-BDAF-B20575192604}"/>
              </a:ext>
            </a:extLst>
          </p:cNvPr>
          <p:cNvPicPr>
            <a:picLocks noChangeAspect="1"/>
          </p:cNvPicPr>
          <p:nvPr/>
        </p:nvPicPr>
        <p:blipFill>
          <a:blip r:embed="rId4"/>
          <a:stretch>
            <a:fillRect/>
          </a:stretch>
        </p:blipFill>
        <p:spPr>
          <a:xfrm>
            <a:off x="0" y="2465459"/>
            <a:ext cx="12192000" cy="1927081"/>
          </a:xfrm>
          <a:prstGeom prst="rect">
            <a:avLst/>
          </a:prstGeom>
        </p:spPr>
      </p:pic>
    </p:spTree>
    <p:extLst>
      <p:ext uri="{BB962C8B-B14F-4D97-AF65-F5344CB8AC3E}">
        <p14:creationId xmlns:p14="http://schemas.microsoft.com/office/powerpoint/2010/main" val="26114424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0</TotalTime>
  <Words>1121</Words>
  <Application>Microsoft Office PowerPoint</Application>
  <PresentationFormat>Widescreen</PresentationFormat>
  <Paragraphs>141</Paragraphs>
  <Slides>26</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Helvetica Neue</vt:lpstr>
      <vt:lpstr>Office Theme</vt:lpstr>
      <vt:lpstr> Connecting Vulnerable Seniors to Nutrition Assistance    Strategies to Achieve Alignment, Collaboration, and Synergy  Across Delivery and Financing Systems    Research-In-Progress Webinar October 14, 2020 12-1pm ET    </vt:lpstr>
      <vt:lpstr>Agenda </vt:lpstr>
      <vt:lpstr>Presenters</vt:lpstr>
      <vt:lpstr>Presenters</vt:lpstr>
      <vt:lpstr>Commentator</vt:lpstr>
      <vt:lpstr>Agenda</vt:lpstr>
      <vt:lpstr>Overview of UPMC Community Health Choices and Benefits Data Trust</vt:lpstr>
      <vt:lpstr>CHC Zones</vt:lpstr>
      <vt:lpstr>Membership Breakdown as of September 2020</vt:lpstr>
      <vt:lpstr>UPMC Center for High-Value Health Care</vt:lpstr>
      <vt:lpstr>Benefits Data Trust: What we do</vt:lpstr>
      <vt:lpstr>Partnering with healthcare to address social needs</vt:lpstr>
      <vt:lpstr>Helping people access public benefits is proven to improve health and reduce costs</vt:lpstr>
      <vt:lpstr>Intervention impact thus far</vt:lpstr>
      <vt:lpstr>Research Design</vt:lpstr>
      <vt:lpstr>Outcomes</vt:lpstr>
      <vt:lpstr>Project Timeline - Revised</vt:lpstr>
      <vt:lpstr>Impact of COVID-19  on our study</vt:lpstr>
      <vt:lpstr>Policy Changes Impacting Food Security During COVID-19</vt:lpstr>
      <vt:lpstr>COVID Impact on Study</vt:lpstr>
      <vt:lpstr>Implications</vt:lpstr>
      <vt:lpstr>Commentary</vt:lpstr>
      <vt:lpstr>Questions?</vt:lpstr>
      <vt:lpstr>Certificate of Completion</vt:lpstr>
      <vt:lpstr>Upcoming Webinars</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2020-07-02T21:59:53Z</dcterms:created>
  <dcterms:modified xsi:type="dcterms:W3CDTF">2020-10-14T14:58:54Z</dcterms:modified>
</cp:coreProperties>
</file>